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p:regular r:id="rId26"/>
      <p:bold r:id="rId27"/>
      <p:italic r:id="rId28"/>
      <p:boldItalic r:id="rId29"/>
    </p:embeddedFont>
    <p:embeddedFont>
      <p:font typeface="Proxima Nov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8" name="Chris Li"/>
  <p:cmAuthor clrIdx="1" id="1" initials="" lastIdx="1" name="Mina Mahdi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1F9BF8-9146-4511-82F0-205483351F45}">
  <a:tblStyle styleId="{101F9BF8-9146-4511-82F0-205483351F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slide" Target="slides/slide18.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4.xml"/><Relationship Id="rId33" Type="http://schemas.openxmlformats.org/officeDocument/2006/relationships/font" Target="fonts/ProximaNova-boldItalic.fntdata"/><Relationship Id="rId10" Type="http://schemas.openxmlformats.org/officeDocument/2006/relationships/slide" Target="slides/slide3.xml"/><Relationship Id="rId32" Type="http://schemas.openxmlformats.org/officeDocument/2006/relationships/font" Target="fonts/ProximaNova-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01T02:34:58.691">
    <p:pos x="6000" y="0"/>
    <p:text>Those methods are not pipelines, they are the current methods to solve CNDP, we used the HDA mentioned here as our benmark baseline.</p:text>
  </p:cm>
  <p:cm authorId="1" idx="1" dt="2022-04-01T02:32:35.965">
    <p:pos x="6000" y="0"/>
    <p:text>Can you suggest a good title?</p:text>
  </p:cm>
  <p:cm authorId="0" idx="2" dt="2022-04-01T02:33:51.898">
    <p:pos x="6000" y="0"/>
    <p:text>I say just keep slide#8 the old way, we would not spend more than 10 seconds on it, it was just to mention the previous works on the problem set.</p:text>
  </p:cm>
  <p:cm authorId="0" idx="3" dt="2022-04-01T02:34:11.604">
    <p:pos x="6000" y="0"/>
    <p:text>The previous version looks neat to the eyes, imo</p:text>
  </p:cm>
  <p:cm authorId="0" idx="4" dt="2022-04-01T02:34:58.691">
    <p:pos x="6000" y="0"/>
    <p:text>we can drag this one to the bottom for now, and see how the team likes to do tmr.</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4-01T04:34:06.394">
    <p:pos x="6000" y="0"/>
    <p:text>15 seconds, summary, maybe just speak out the sentences, and we will stay on this slide during Q&amp;A session.</p:text>
  </p:cm>
  <p:cm authorId="0" idx="18" dt="2022-04-01T04:32:48.502">
    <p:pos x="6000" y="0"/>
    <p:text>Faraz's 1.5 min completes here ( 1 + 0.5)</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4-01T04:24:24.011">
    <p:pos x="6000" y="0"/>
    <p:text>We probably need to only keep this slide= 30 seconds, and the highlight of CM (30 seconds) ~= End-to-End Pipeline (&lt;0.5min) ~= 1min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4-01T04:26:40.675">
    <p:pos x="6000" y="0"/>
    <p:text>~ 30 seconds, = Results (&lt;1.0min)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4-01T04:15:57.504">
    <p:pos x="6000" y="0"/>
    <p:text>shorten the words, make it 20 seconds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4-01T04:16:09.097">
    <p:pos x="6000" y="0"/>
    <p:text>10 seconds.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4-01T04:29:22.870">
    <p:pos x="6000" y="0"/>
    <p:text>make it ~ 30 seconds, so those 3 slides add up to = Demonstration (at least 1.0 min) = 1.5 min</p:text>
  </p:cm>
  <p:cm authorId="0" idx="10" dt="2022-04-01T04:29:22.870">
    <p:pos x="6000" y="0"/>
    <p:text>Marsroor's 1.5 min checked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4-01T04:09:40.873">
    <p:pos x="6000" y="0"/>
    <p:text>~30 seconds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4-01T04:11:14.915">
    <p:pos x="6000" y="0"/>
    <p:text>~25 seconds</p:text>
  </p:cm>
  <p:cm authorId="0" idx="13" dt="2022-04-01T04:11:14.915">
    <p:pos x="6000" y="0"/>
    <p:text>Might skip this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4-01T04:34:40.652">
    <p:pos x="6000" y="0"/>
    <p:text>~ 1 min</p:text>
  </p:cm>
  <p:cm authorId="0" idx="15" dt="2022-04-01T04:30:41.144">
    <p:pos x="6000" y="0"/>
    <p:text>Wenhao's 1.5 min checked</p:text>
  </p:cm>
  <p:cm authorId="0" idx="16" dt="2022-04-01T04:34:40.652">
    <p:pos x="6000" y="0"/>
    <p:text>I will use my part to control the pacing, make sure &lt; 6min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rxiv.org/content/10.1101/605451v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0d4ecf26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0d4ecf26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0c9ef64b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0c9ef64b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present the ANC curves of the solution generated by our models. The solution is a sequence of node index to remove.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horizontal axis is the fraction of the removed nodes, and the vertical axis is the relative size of the giant connected component (GCC) of the residual graph.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Old_FINDER_ND_tf is the original FINDER model written in tensorflow.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FINDER_ND is our new model re-</a:t>
            </a:r>
            <a:r>
              <a:rPr lang="en">
                <a:solidFill>
                  <a:schemeClr val="dk1"/>
                </a:solidFill>
              </a:rPr>
              <a:t>written</a:t>
            </a:r>
            <a:r>
              <a:rPr lang="en">
                <a:solidFill>
                  <a:schemeClr val="dk1"/>
                </a:solidFill>
              </a:rPr>
              <a:t> in PyTorch and torch sparse.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FINDER_ND_CM + double DQN is the model patched with configuration model and double DQN.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FINDER_ND_CM_only is the model patched only with configuration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can see that our CM_only model outperforms the state-of-the-art model FINDER, and the </a:t>
            </a:r>
            <a:r>
              <a:rPr lang="en">
                <a:solidFill>
                  <a:schemeClr val="dk1"/>
                </a:solidFill>
              </a:rPr>
              <a:t>heuristic </a:t>
            </a:r>
            <a:r>
              <a:rPr lang="en">
                <a:solidFill>
                  <a:schemeClr val="dk1"/>
                </a:solidFill>
              </a:rPr>
              <a:t>benchmark HDA with a </a:t>
            </a:r>
            <a:r>
              <a:rPr lang="en">
                <a:solidFill>
                  <a:schemeClr val="dk1"/>
                </a:solidFill>
              </a:rPr>
              <a:t>significant amount on the HuRI family datasets.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18b3780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18b3780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wait, since we used HI-II-14 as our based for configuration model, which means we actually took a look at the degrees of the testset graphs don’t we? Maybe that’s why we have such a good performance on the HuRI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we know that </a:t>
            </a:r>
            <a:r>
              <a:rPr lang="en">
                <a:solidFill>
                  <a:schemeClr val="dk1"/>
                </a:solidFill>
              </a:rPr>
              <a:t>there are some overlapping proteins within the HuRI family</a:t>
            </a:r>
            <a:r>
              <a:rPr lang="en" sz="1000">
                <a:solidFill>
                  <a:srgbClr val="212121"/>
                </a:solidFill>
              </a:rPr>
              <a:t>.</a:t>
            </a:r>
            <a:endParaRPr sz="1000">
              <a:solidFill>
                <a:srgbClr val="212121"/>
              </a:solidFill>
            </a:endParaRPr>
          </a:p>
          <a:p>
            <a:pPr indent="0" lvl="0" marL="0" rtl="0" algn="l">
              <a:spcBef>
                <a:spcPts val="0"/>
              </a:spcBef>
              <a:spcAft>
                <a:spcPts val="0"/>
              </a:spcAft>
              <a:buNone/>
            </a:pPr>
            <a:r>
              <a:t/>
            </a:r>
            <a:endParaRPr sz="1000">
              <a:solidFill>
                <a:srgbClr val="212121"/>
              </a:solidFill>
            </a:endParaRPr>
          </a:p>
          <a:p>
            <a:pPr indent="0" lvl="0" marL="0" rtl="0" algn="l">
              <a:spcBef>
                <a:spcPts val="0"/>
              </a:spcBef>
              <a:spcAft>
                <a:spcPts val="0"/>
              </a:spcAft>
              <a:buNone/>
            </a:pPr>
            <a:r>
              <a:rPr lang="en" sz="1000">
                <a:solidFill>
                  <a:srgbClr val="212121"/>
                </a:solidFill>
              </a:rPr>
              <a:t>Now, in order to show that our model works on completely new datasets, we construct a new testset, by exclude proteins within </a:t>
            </a:r>
            <a:r>
              <a:rPr lang="en" sz="1000">
                <a:solidFill>
                  <a:srgbClr val="212121"/>
                </a:solidFill>
              </a:rPr>
              <a:t>HI-II-14 from the biggest HI-union dataset. So the new dataset will be strictly unseen by our model.</a:t>
            </a:r>
            <a:endParaRPr sz="1000">
              <a:solidFill>
                <a:srgbClr val="212121"/>
              </a:solidFill>
            </a:endParaRPr>
          </a:p>
          <a:p>
            <a:pPr indent="0" lvl="0" marL="0" rtl="0" algn="l">
              <a:spcBef>
                <a:spcPts val="0"/>
              </a:spcBef>
              <a:spcAft>
                <a:spcPts val="0"/>
              </a:spcAft>
              <a:buNone/>
            </a:pPr>
            <a:r>
              <a:t/>
            </a:r>
            <a:endParaRPr sz="1000">
              <a:solidFill>
                <a:srgbClr val="212121"/>
              </a:solidFill>
            </a:endParaRPr>
          </a:p>
          <a:p>
            <a:pPr indent="0" lvl="0" marL="0" rtl="0" algn="l">
              <a:spcBef>
                <a:spcPts val="0"/>
              </a:spcBef>
              <a:spcAft>
                <a:spcPts val="0"/>
              </a:spcAft>
              <a:buNone/>
            </a:pPr>
            <a:r>
              <a:rPr lang="en" sz="1000">
                <a:solidFill>
                  <a:srgbClr val="212121"/>
                </a:solidFill>
              </a:rPr>
              <a:t>As you can see our model still presents a good performance on this testset.</a:t>
            </a:r>
            <a:endParaRPr sz="1000">
              <a:solidFill>
                <a:srgbClr val="21212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118b3780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118b3780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212121"/>
                </a:solidFill>
              </a:rPr>
              <a:t>As you can see our model can also generalize to other datasets, achieving similar or slightly better performance comparing to original FINDER and HDA.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0c9ef64b5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0c9ef64b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0c9ef64b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0c9ef64b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Thanks Masroor.</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As you can see from our results, configuration model is a very powerful tool if your application is not sensitive to overfitting.</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rPr>
              <a:t>In our case, since the goal is to solve CNDP on the protein networks, and we know that CNDP is an NP-hard problem. “Overfit” our model to the HuRI family is actually an acceptable approach. Next slide plz.</a:t>
            </a:r>
            <a:endParaRPr sz="14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0c9ef64b5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0c9ef64b5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Now for anyone who wants to try a similar structure, in terms of the reinforcement learning part.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Dueling-DQN is another RL method worth trying. Dueling-DQN breaks the q_value into state values and Advantage values of doing action a while in state s. We believe this will help generalize learning across actions. </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We also recommend trying policy gradient methods, which is essentially using a Neural Network to approximate mapping from state space to policy itself. Next slide plz.</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0c9ef64b5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0c9ef64b5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Since our model has so many libraries and dependencies, one of the challenges we had was to set up the environments for every team member.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ultimate online solution would be Colab plus github. One major drawback of this setup is that you have to re-build the packages and dependencies every time. In our case, it take about 16 minutes.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you want to work offline, we recommend docker.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Our final choice was to run our training on an offline laptop with </a:t>
            </a:r>
            <a:r>
              <a:rPr lang="en" sz="1150">
                <a:solidFill>
                  <a:srgbClr val="1D1C1D"/>
                </a:solidFill>
                <a:highlight>
                  <a:srgbClr val="F8F8F8"/>
                </a:highlight>
              </a:rPr>
              <a:t>GTX3060</a:t>
            </a:r>
            <a:r>
              <a:rPr lang="en" sz="1200">
                <a:solidFill>
                  <a:schemeClr val="dk1"/>
                </a:solidFill>
              </a:rPr>
              <a:t>, it takes about 10 hours for each complete training.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Next, I will pass it to Faraz.</a:t>
            </a:r>
            <a:endParaRPr sz="12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0c9ef64b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0c9ef64b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0c9ef64b5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0c9ef64b5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rPr>
              <a:t>W</a:t>
            </a:r>
            <a:r>
              <a:rPr lang="en" sz="1400">
                <a:solidFill>
                  <a:srgbClr val="595959"/>
                </a:solidFill>
              </a:rPr>
              <a:t>e do find papers about COVID and it’s proteins and molecules, but understand them and match them to the HuRI nodes is beyond our knowledge base. </a:t>
            </a:r>
            <a:endParaRPr sz="14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400">
                <a:solidFill>
                  <a:srgbClr val="595959"/>
                </a:solidFill>
              </a:rPr>
              <a:t>Yeah, we bragged a little bit about solving it in the beginning. However we hope our state-of-the-art CNDP solver model would help us to parse and solve the structure of COVID virus. Engineers, chemists, doctors, any jobs or knowledge you have, we are on the same side in this contest. Together and united, that’s how us, the human race solves COVID.</a:t>
            </a:r>
            <a:endParaRPr sz="7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0b17d2e0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0b17d2e0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Biological networks have a key role in drug discovery for disease treatment.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study of biological networks and identifying critical nodes can facilitate identification of the key targets in treating diseases.</a:t>
            </a:r>
            <a:r>
              <a:rPr lang="en" sz="1200">
                <a:solidFill>
                  <a:srgbClr val="212121"/>
                </a:solidFill>
                <a:highlight>
                  <a:schemeClr val="lt1"/>
                </a:highlight>
                <a:latin typeface="Roboto"/>
                <a:ea typeface="Roboto"/>
                <a:cs typeface="Roboto"/>
                <a:sym typeface="Roboto"/>
              </a:rPr>
              <a:t>However, efficiently finding critical nodes with low cost is challenging. Additionally different experimental works exist to identify critical nodes which are expensive and time consuming</a:t>
            </a:r>
            <a:r>
              <a:rPr lang="en" sz="1200">
                <a:solidFill>
                  <a:srgbClr val="212121"/>
                </a:solidFill>
                <a:highlight>
                  <a:srgbClr val="FFFFFF"/>
                </a:highlight>
                <a:latin typeface="Roboto"/>
                <a:ea typeface="Roboto"/>
                <a:cs typeface="Roboto"/>
                <a:sym typeface="Roboto"/>
              </a:rPr>
              <a:t> (moved to next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0b17d2e0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0b17d2e0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highlight>
                  <a:schemeClr val="lt1"/>
                </a:highlight>
                <a:latin typeface="Roboto"/>
                <a:ea typeface="Roboto"/>
                <a:cs typeface="Roboto"/>
                <a:sym typeface="Roboto"/>
              </a:rPr>
              <a:t>Then we can apply a technique called Network Dismantling, which allow us to find a minimum cardinality set of proteins whose removal would optimally dismantle the interactions in the protein- protein network and help neutralize harmful organisms such as bacteria or viruses. </a:t>
            </a:r>
            <a:endParaRPr sz="1000">
              <a:solidFill>
                <a:srgbClr val="21212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000">
              <a:solidFill>
                <a:srgbClr val="21212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rgbClr val="212121"/>
                </a:solidFill>
                <a:highlight>
                  <a:schemeClr val="lt1"/>
                </a:highlight>
                <a:latin typeface="Roboto"/>
                <a:ea typeface="Roboto"/>
                <a:cs typeface="Roboto"/>
                <a:sym typeface="Roboto"/>
              </a:rPr>
              <a:t>Finding key players or nodes in protein-protein interaction networks can have great implications for structure based strategies of drug design.</a:t>
            </a:r>
            <a:endParaRPr sz="1000">
              <a:solidFill>
                <a:srgbClr val="21212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0c9ef64b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0c9ef64b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In our engineers’ view, we can abstract those </a:t>
            </a:r>
            <a:r>
              <a:rPr lang="en">
                <a:solidFill>
                  <a:schemeClr val="dk1"/>
                </a:solidFill>
              </a:rPr>
              <a:t>molecules and compounds and turn them into some data structure we familiar with. A natural way would be converting them into graphs.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18b3780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18b3780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0ea427c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0ea427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Recent advances in representation learning on large graphs and deep reinforcement learning can come to rescue. </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FINDER: finding key players in complex networks[1]</a:t>
            </a:r>
            <a:endParaRPr sz="1800">
              <a:solidFill>
                <a:srgbClr val="595959"/>
              </a:solidFill>
            </a:endParaRPr>
          </a:p>
          <a:p>
            <a:pPr indent="0" lvl="0" marL="457200" rtl="0" algn="l">
              <a:lnSpc>
                <a:spcPct val="115000"/>
              </a:lnSpc>
              <a:spcBef>
                <a:spcPts val="1200"/>
              </a:spcBef>
              <a:spcAft>
                <a:spcPts val="0"/>
              </a:spcAft>
              <a:buNone/>
            </a:pPr>
            <a:r>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0c9ef64b5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0c9ef64b5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 sz="1500">
                <a:solidFill>
                  <a:srgbClr val="595959"/>
                </a:solidFill>
              </a:rPr>
              <a:t>FINDER, an RL-based framework for finding key players in large networks, is composed of three main components: encoder, decoder, and greedy selection modules. </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The </a:t>
            </a:r>
            <a:r>
              <a:rPr i="1" lang="en" sz="1500">
                <a:solidFill>
                  <a:srgbClr val="595959"/>
                </a:solidFill>
              </a:rPr>
              <a:t>Encoder</a:t>
            </a:r>
            <a:r>
              <a:rPr lang="en" sz="1500">
                <a:solidFill>
                  <a:srgbClr val="595959"/>
                </a:solidFill>
              </a:rPr>
              <a:t> is a GNN that follows GraphSAGE architecture[2] and leverages nodes’ two hop neighbourhoods for making their embeddings</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The </a:t>
            </a:r>
            <a:r>
              <a:rPr i="1" lang="en" sz="1500">
                <a:solidFill>
                  <a:srgbClr val="595959"/>
                </a:solidFill>
              </a:rPr>
              <a:t>Decoder </a:t>
            </a:r>
            <a:r>
              <a:rPr lang="en" sz="1500">
                <a:solidFill>
                  <a:srgbClr val="595959"/>
                </a:solidFill>
              </a:rPr>
              <a:t>is a MLP that provides a mapping from the node embeddings to a scalar value approximation. This scalar value for a node signifies the advantage of removing it. </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The </a:t>
            </a:r>
            <a:r>
              <a:rPr i="1" lang="en" sz="1500">
                <a:solidFill>
                  <a:srgbClr val="595959"/>
                </a:solidFill>
              </a:rPr>
              <a:t>Greedy selection</a:t>
            </a:r>
            <a:r>
              <a:rPr lang="en" sz="1500">
                <a:solidFill>
                  <a:srgbClr val="595959"/>
                </a:solidFill>
              </a:rPr>
              <a:t> module selects a subset of nodes based on highest score and remove these solution nodes from the graph. </a:t>
            </a:r>
            <a:endParaRPr sz="1500">
              <a:solidFill>
                <a:srgbClr val="595959"/>
              </a:solidFill>
            </a:endParaRPr>
          </a:p>
          <a:p>
            <a:pPr indent="0" lvl="0" marL="0" rtl="0" algn="l">
              <a:spcBef>
                <a:spcPts val="1200"/>
              </a:spcBef>
              <a:spcAft>
                <a:spcPts val="0"/>
              </a:spcAft>
              <a:buNone/>
            </a:pPr>
            <a:r>
              <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0c9ef64b5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0c9ef64b5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Motivation: </a:t>
            </a:r>
            <a:endParaRPr sz="1800">
              <a:solidFill>
                <a:srgbClr val="595959"/>
              </a:solidFill>
            </a:endParaRPr>
          </a:p>
          <a:p>
            <a:pPr indent="0" lvl="0" marL="0" rtl="0" algn="l">
              <a:lnSpc>
                <a:spcPct val="200000"/>
              </a:lnSpc>
              <a:spcBef>
                <a:spcPts val="1200"/>
              </a:spcBef>
              <a:spcAft>
                <a:spcPts val="0"/>
              </a:spcAft>
              <a:buClr>
                <a:schemeClr val="dk1"/>
              </a:buClr>
              <a:buSzPts val="1100"/>
              <a:buFont typeface="Arial"/>
              <a:buNone/>
            </a:pPr>
            <a:r>
              <a:rPr lang="en" sz="1800">
                <a:solidFill>
                  <a:srgbClr val="595959"/>
                </a:solidFill>
              </a:rPr>
              <a:t>Training with only synthetic graphs is good for generalization, but can we leverage the knowledge that our testset will be protein-to-protein networks?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Configuration Model:</a:t>
            </a:r>
            <a:endParaRPr sz="1800">
              <a:solidFill>
                <a:srgbClr val="595959"/>
              </a:solidFill>
            </a:endParaRPr>
          </a:p>
          <a:p>
            <a:pPr indent="0" lvl="0" marL="0" rtl="0" algn="l">
              <a:lnSpc>
                <a:spcPct val="200000"/>
              </a:lnSpc>
              <a:spcBef>
                <a:spcPts val="1200"/>
              </a:spcBef>
              <a:spcAft>
                <a:spcPts val="0"/>
              </a:spcAft>
              <a:buNone/>
            </a:pPr>
            <a:r>
              <a:rPr lang="en" sz="1800">
                <a:solidFill>
                  <a:srgbClr val="595959"/>
                </a:solidFill>
              </a:rPr>
              <a:t>Generate synthetic graphs, with </a:t>
            </a:r>
            <a:r>
              <a:rPr b="1" lang="en" sz="1800">
                <a:solidFill>
                  <a:srgbClr val="595959"/>
                </a:solidFill>
              </a:rPr>
              <a:t>degree distributions</a:t>
            </a:r>
            <a:r>
              <a:rPr lang="en" sz="1800">
                <a:solidFill>
                  <a:srgbClr val="595959"/>
                </a:solidFill>
              </a:rPr>
              <a:t> w.r.t samples from a certain training set of protein-to-protein networks.</a:t>
            </a:r>
            <a:endParaRPr sz="1800">
              <a:solidFill>
                <a:srgbClr val="595959"/>
              </a:solidFill>
            </a:endParaRPr>
          </a:p>
          <a:p>
            <a:pPr indent="0" lvl="0" marL="0" rtl="0" algn="l">
              <a:lnSpc>
                <a:spcPct val="200000"/>
              </a:lnSpc>
              <a:spcBef>
                <a:spcPts val="1200"/>
              </a:spcBef>
              <a:spcAft>
                <a:spcPts val="0"/>
              </a:spcAft>
              <a:buNone/>
            </a:pPr>
            <a:r>
              <a:rPr lang="en" sz="1800">
                <a:solidFill>
                  <a:srgbClr val="595959"/>
                </a:solidFill>
              </a:rPr>
              <a:t>—--</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Motivation: </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After applying Configuration Model, how do we balance the possible overfitting due to sampling very similar datasets.</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Double DQN:</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Use a secondary DQN that is the copy of the main DQN from the last episode, this reduces the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0c9ef64b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0c9ef64b5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282B8"/>
                </a:solidFill>
                <a:highlight>
                  <a:srgbClr val="FFFFFF"/>
                </a:highlight>
              </a:rPr>
              <a:t>For the left ones starting </a:t>
            </a:r>
            <a:r>
              <a:rPr lang="en" sz="1400">
                <a:solidFill>
                  <a:srgbClr val="3282B8"/>
                </a:solidFill>
                <a:highlight>
                  <a:srgbClr val="FFFFFF"/>
                </a:highlight>
              </a:rPr>
              <a:t>with</a:t>
            </a:r>
            <a:r>
              <a:rPr lang="en" sz="1400">
                <a:solidFill>
                  <a:srgbClr val="3282B8"/>
                </a:solidFill>
                <a:highlight>
                  <a:srgbClr val="FFFFFF"/>
                </a:highlight>
              </a:rPr>
              <a:t> H and HI, we call them the HuRI family. They are the original sets conducted from the project. </a:t>
            </a:r>
            <a:endParaRPr sz="1400">
              <a:solidFill>
                <a:srgbClr val="3282B8"/>
              </a:solidFill>
              <a:highlight>
                <a:srgbClr val="FFFFFF"/>
              </a:highlight>
            </a:endParaRPr>
          </a:p>
          <a:p>
            <a:pPr indent="0" lvl="0" marL="0" rtl="0" algn="l">
              <a:spcBef>
                <a:spcPts val="0"/>
              </a:spcBef>
              <a:spcAft>
                <a:spcPts val="0"/>
              </a:spcAft>
              <a:buNone/>
            </a:pPr>
            <a:r>
              <a:t/>
            </a:r>
            <a:endParaRPr sz="1400">
              <a:solidFill>
                <a:srgbClr val="3282B8"/>
              </a:solidFill>
              <a:highlight>
                <a:srgbClr val="FFFFFF"/>
              </a:highlight>
            </a:endParaRPr>
          </a:p>
          <a:p>
            <a:pPr indent="0" lvl="0" marL="0" rtl="0" algn="l">
              <a:spcBef>
                <a:spcPts val="0"/>
              </a:spcBef>
              <a:spcAft>
                <a:spcPts val="0"/>
              </a:spcAft>
              <a:buNone/>
            </a:pPr>
            <a:r>
              <a:rPr lang="en" sz="1400">
                <a:solidFill>
                  <a:srgbClr val="3282B8"/>
                </a:solidFill>
                <a:highlight>
                  <a:srgbClr val="FFFFFF"/>
                </a:highlight>
              </a:rPr>
              <a:t>While HI-I-05 </a:t>
            </a:r>
            <a:r>
              <a:rPr lang="en" sz="1400">
                <a:solidFill>
                  <a:srgbClr val="333333"/>
                </a:solidFill>
                <a:highlight>
                  <a:srgbClr val="FFFFFF"/>
                </a:highlight>
              </a:rPr>
              <a:t>represents ~12% of the complete search space, </a:t>
            </a:r>
            <a:r>
              <a:rPr lang="en" sz="1400">
                <a:solidFill>
                  <a:srgbClr val="3282B8"/>
                </a:solidFill>
                <a:highlight>
                  <a:srgbClr val="FFFFFF"/>
                </a:highlight>
              </a:rPr>
              <a:t>HI-II-14 covers ~42% of the search space, and HuRI </a:t>
            </a:r>
            <a:r>
              <a:rPr lang="en" sz="1400">
                <a:solidFill>
                  <a:srgbClr val="333333"/>
                </a:solidFill>
                <a:highlight>
                  <a:srgbClr val="FFFFFF"/>
                </a:highlight>
              </a:rPr>
              <a:t>covers ~77% of the complete search space.</a:t>
            </a:r>
            <a:endParaRPr sz="1400">
              <a:solidFill>
                <a:srgbClr val="333333"/>
              </a:solidFill>
              <a:highlight>
                <a:srgbClr val="FFFFFF"/>
              </a:highlight>
            </a:endParaRPr>
          </a:p>
          <a:p>
            <a:pPr indent="0" lvl="0" marL="0" rtl="0" algn="l">
              <a:spcBef>
                <a:spcPts val="0"/>
              </a:spcBef>
              <a:spcAft>
                <a:spcPts val="0"/>
              </a:spcAft>
              <a:buNone/>
            </a:pPr>
            <a:r>
              <a:t/>
            </a:r>
            <a:endParaRPr sz="1400">
              <a:solidFill>
                <a:srgbClr val="333333"/>
              </a:solidFill>
              <a:highlight>
                <a:srgbClr val="FFFFFF"/>
              </a:highlight>
            </a:endParaRPr>
          </a:p>
          <a:p>
            <a:pPr indent="0" lvl="0" marL="0" rtl="0" algn="l">
              <a:spcBef>
                <a:spcPts val="0"/>
              </a:spcBef>
              <a:spcAft>
                <a:spcPts val="0"/>
              </a:spcAft>
              <a:buNone/>
            </a:pPr>
            <a:r>
              <a:rPr lang="en" sz="1400">
                <a:solidFill>
                  <a:srgbClr val="333333"/>
                </a:solidFill>
                <a:highlight>
                  <a:srgbClr val="FFFFFF"/>
                </a:highlight>
              </a:rPr>
              <a:t>The right side ones are datasets conducted from different screening methods, for example Y2H screening, which stands for </a:t>
            </a:r>
            <a:r>
              <a:rPr b="1" lang="en" sz="1050">
                <a:solidFill>
                  <a:srgbClr val="5F6368"/>
                </a:solidFill>
                <a:highlight>
                  <a:srgbClr val="FFFFFF"/>
                </a:highlight>
              </a:rPr>
              <a:t>yeast two-hybrid</a:t>
            </a:r>
            <a:r>
              <a:rPr lang="en" sz="1050">
                <a:solidFill>
                  <a:srgbClr val="70757A"/>
                </a:solidFill>
                <a:highlight>
                  <a:srgbClr val="FFFFFF"/>
                </a:highlight>
              </a:rPr>
              <a:t> screening.</a:t>
            </a:r>
            <a:endParaRPr sz="1400">
              <a:solidFill>
                <a:srgbClr val="333333"/>
              </a:solidFill>
              <a:highlight>
                <a:srgbClr val="FFFFFF"/>
              </a:highlight>
            </a:endParaRPr>
          </a:p>
          <a:p>
            <a:pPr indent="0" lvl="0" marL="0" rtl="0" algn="l">
              <a:spcBef>
                <a:spcPts val="0"/>
              </a:spcBef>
              <a:spcAft>
                <a:spcPts val="0"/>
              </a:spcAft>
              <a:buNone/>
            </a:pPr>
            <a:r>
              <a:t/>
            </a:r>
            <a:endParaRPr sz="1400">
              <a:solidFill>
                <a:srgbClr val="333333"/>
              </a:solidFill>
              <a:highlight>
                <a:srgbClr val="FFFFFF"/>
              </a:highlight>
            </a:endParaRPr>
          </a:p>
          <a:p>
            <a:pPr indent="0" lvl="0" marL="0" rtl="0" algn="l">
              <a:spcBef>
                <a:spcPts val="0"/>
              </a:spcBef>
              <a:spcAft>
                <a:spcPts val="0"/>
              </a:spcAft>
              <a:buNone/>
            </a:pPr>
            <a:r>
              <a:rPr lang="en" sz="1400">
                <a:solidFill>
                  <a:srgbClr val="333333"/>
                </a:solidFill>
                <a:highlight>
                  <a:srgbClr val="FFFFFF"/>
                </a:highlight>
              </a:rPr>
              <a:t>At last, </a:t>
            </a:r>
            <a:r>
              <a:rPr lang="en" sz="1400">
                <a:solidFill>
                  <a:srgbClr val="337AB7"/>
                </a:solidFill>
                <a:highlight>
                  <a:srgbClr val="FFFFFF"/>
                </a:highlight>
                <a:uFill>
                  <a:noFill/>
                </a:uFill>
                <a:hlinkClick r:id="rId2">
                  <a:extLst>
                    <a:ext uri="{A12FA001-AC4F-418D-AE19-62706E023703}">
                      <ahyp:hlinkClr val="tx"/>
                    </a:ext>
                  </a:extLst>
                </a:hlinkClick>
              </a:rPr>
              <a:t>HI-union</a:t>
            </a:r>
            <a:r>
              <a:rPr lang="en" sz="1400">
                <a:solidFill>
                  <a:schemeClr val="dk1"/>
                </a:solidFill>
                <a:highlight>
                  <a:srgbClr val="FFFFFF"/>
                </a:highlight>
              </a:rPr>
              <a:t> is an aggregate of all PPIs identified in HI-I-05, HI-II-14, HuRI, Venkatesan-09, Yu-11, Yang-16, and Test space screens-19.</a:t>
            </a:r>
            <a:endParaRPr sz="140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6.xml"/><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8.xml"/><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31975" y="1814384"/>
            <a:ext cx="8465400" cy="140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t>Graph Representation Learning and Reinforcement Learning for Drug Discovery</a:t>
            </a:r>
            <a:endParaRPr sz="2400"/>
          </a:p>
        </p:txBody>
      </p:sp>
      <p:pic>
        <p:nvPicPr>
          <p:cNvPr id="55" name="Google Shape;55;p13"/>
          <p:cNvPicPr preferRelativeResize="0"/>
          <p:nvPr/>
        </p:nvPicPr>
        <p:blipFill>
          <a:blip r:embed="rId3">
            <a:alphaModFix/>
          </a:blip>
          <a:stretch>
            <a:fillRect/>
          </a:stretch>
        </p:blipFill>
        <p:spPr>
          <a:xfrm>
            <a:off x="3099575" y="324975"/>
            <a:ext cx="3185400" cy="1162675"/>
          </a:xfrm>
          <a:prstGeom prst="rect">
            <a:avLst/>
          </a:prstGeom>
          <a:noFill/>
          <a:ln>
            <a:noFill/>
          </a:ln>
        </p:spPr>
      </p:pic>
      <p:sp>
        <p:nvSpPr>
          <p:cNvPr id="56" name="Google Shape;56;p13"/>
          <p:cNvSpPr txBox="1"/>
          <p:nvPr/>
        </p:nvSpPr>
        <p:spPr>
          <a:xfrm>
            <a:off x="1916175" y="3541050"/>
            <a:ext cx="5905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1"/>
                </a:solidFill>
              </a:rPr>
              <a:t>Group 14</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Final project: MIE 1517</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Winter 2022</a:t>
            </a:r>
            <a:endParaRPr sz="1800">
              <a:solidFill>
                <a:schemeClr val="dk1"/>
              </a:solidFill>
            </a:endParaRPr>
          </a:p>
        </p:txBody>
      </p:sp>
      <p:sp>
        <p:nvSpPr>
          <p:cNvPr id="57" name="Google Shape;57;p13"/>
          <p:cNvSpPr txBox="1"/>
          <p:nvPr/>
        </p:nvSpPr>
        <p:spPr>
          <a:xfrm>
            <a:off x="1233475" y="1612375"/>
            <a:ext cx="7239600" cy="55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i="1" lang="en" sz="2420">
                <a:solidFill>
                  <a:schemeClr val="dk1"/>
                </a:solidFill>
              </a:rPr>
              <a:t>Solving COVID: the Engineers’ way</a:t>
            </a:r>
            <a:endParaRPr i="1" sz="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57" name="Google Shape;15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t>The </a:t>
            </a:r>
            <a:r>
              <a:rPr lang="en"/>
              <a:t>HuRI family</a:t>
            </a:r>
            <a:endParaRPr/>
          </a:p>
        </p:txBody>
      </p:sp>
      <p:sp>
        <p:nvSpPr>
          <p:cNvPr id="158" name="Google Shape;15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159" name="Google Shape;159;p22"/>
          <p:cNvPicPr preferRelativeResize="0"/>
          <p:nvPr/>
        </p:nvPicPr>
        <p:blipFill>
          <a:blip r:embed="rId4">
            <a:alphaModFix/>
          </a:blip>
          <a:stretch>
            <a:fillRect/>
          </a:stretch>
        </p:blipFill>
        <p:spPr>
          <a:xfrm>
            <a:off x="2528850" y="43338"/>
            <a:ext cx="5602619" cy="5056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a:t>
            </a:r>
            <a:endParaRPr/>
          </a:p>
        </p:txBody>
      </p:sp>
      <p:sp>
        <p:nvSpPr>
          <p:cNvPr id="165" name="Google Shape;16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t>
            </a:r>
            <a:r>
              <a:rPr lang="en"/>
              <a:t>trictly-new dataset</a:t>
            </a:r>
            <a:endParaRPr/>
          </a:p>
        </p:txBody>
      </p:sp>
      <p:sp>
        <p:nvSpPr>
          <p:cNvPr id="166" name="Google Shape;16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3"/>
          <p:cNvPicPr preferRelativeResize="0"/>
          <p:nvPr/>
        </p:nvPicPr>
        <p:blipFill>
          <a:blip r:embed="rId4">
            <a:alphaModFix/>
          </a:blip>
          <a:stretch>
            <a:fillRect/>
          </a:stretch>
        </p:blipFill>
        <p:spPr>
          <a:xfrm>
            <a:off x="2660563" y="219075"/>
            <a:ext cx="6010275" cy="470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a:t>
            </a:r>
            <a:endParaRPr/>
          </a:p>
          <a:p>
            <a:pPr indent="0" lvl="0" marL="0" rtl="0" algn="l">
              <a:spcBef>
                <a:spcPts val="0"/>
              </a:spcBef>
              <a:spcAft>
                <a:spcPts val="0"/>
              </a:spcAft>
              <a:buNone/>
            </a:pPr>
            <a:r>
              <a:t/>
            </a:r>
            <a:endParaRPr/>
          </a:p>
        </p:txBody>
      </p:sp>
      <p:sp>
        <p:nvSpPr>
          <p:cNvPr id="173" name="Google Shape;17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a:t>
            </a:r>
            <a:endParaRPr/>
          </a:p>
          <a:p>
            <a:pPr indent="0" lvl="0" marL="0" rtl="0" algn="l">
              <a:spcBef>
                <a:spcPts val="1200"/>
              </a:spcBef>
              <a:spcAft>
                <a:spcPts val="1200"/>
              </a:spcAft>
              <a:buNone/>
            </a:pPr>
            <a:r>
              <a:rPr lang="en"/>
              <a:t>datasets</a:t>
            </a:r>
            <a:endParaRPr/>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75" name="Google Shape;175;p24"/>
          <p:cNvGrpSpPr/>
          <p:nvPr/>
        </p:nvGrpSpPr>
        <p:grpSpPr>
          <a:xfrm>
            <a:off x="1524000" y="180975"/>
            <a:ext cx="7562426" cy="4619499"/>
            <a:chOff x="1524000" y="180975"/>
            <a:chExt cx="7562426" cy="4619499"/>
          </a:xfrm>
        </p:grpSpPr>
        <p:pic>
          <p:nvPicPr>
            <p:cNvPr id="176" name="Google Shape;176;p24"/>
            <p:cNvPicPr preferRelativeResize="0"/>
            <p:nvPr/>
          </p:nvPicPr>
          <p:blipFill>
            <a:blip r:embed="rId4">
              <a:alphaModFix/>
            </a:blip>
            <a:stretch>
              <a:fillRect/>
            </a:stretch>
          </p:blipFill>
          <p:spPr>
            <a:xfrm>
              <a:off x="1524000" y="180975"/>
              <a:ext cx="7562426" cy="4619499"/>
            </a:xfrm>
            <a:prstGeom prst="rect">
              <a:avLst/>
            </a:prstGeom>
            <a:noFill/>
            <a:ln>
              <a:noFill/>
            </a:ln>
          </p:spPr>
        </p:pic>
        <p:sp>
          <p:nvSpPr>
            <p:cNvPr id="177" name="Google Shape;177;p24"/>
            <p:cNvSpPr/>
            <p:nvPr/>
          </p:nvSpPr>
          <p:spPr>
            <a:xfrm>
              <a:off x="6600375" y="2274150"/>
              <a:ext cx="2420700" cy="216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visualization</a:t>
            </a:r>
            <a:endParaRPr/>
          </a:p>
        </p:txBody>
      </p:sp>
      <p:sp>
        <p:nvSpPr>
          <p:cNvPr id="183" name="Google Shape;1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184" name="Google Shape;184;p25"/>
          <p:cNvPicPr preferRelativeResize="0"/>
          <p:nvPr/>
        </p:nvPicPr>
        <p:blipFill>
          <a:blip r:embed="rId4">
            <a:alphaModFix/>
          </a:blip>
          <a:stretch>
            <a:fillRect/>
          </a:stretch>
        </p:blipFill>
        <p:spPr>
          <a:xfrm>
            <a:off x="530675" y="1017725"/>
            <a:ext cx="8078200" cy="4039100"/>
          </a:xfrm>
          <a:prstGeom prst="rect">
            <a:avLst/>
          </a:prstGeom>
          <a:noFill/>
          <a:ln>
            <a:noFill/>
          </a:ln>
        </p:spPr>
      </p:pic>
      <p:sp>
        <p:nvSpPr>
          <p:cNvPr id="185" name="Google Shape;185;p25"/>
          <p:cNvSpPr txBox="1"/>
          <p:nvPr>
            <p:ph idx="1" type="body"/>
          </p:nvPr>
        </p:nvSpPr>
        <p:spPr>
          <a:xfrm>
            <a:off x="6283375" y="1081300"/>
            <a:ext cx="2094300" cy="53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HDA</a:t>
            </a:r>
            <a:endParaRPr/>
          </a:p>
        </p:txBody>
      </p:sp>
      <p:sp>
        <p:nvSpPr>
          <p:cNvPr id="186" name="Google Shape;186;p25"/>
          <p:cNvSpPr txBox="1"/>
          <p:nvPr>
            <p:ph idx="1" type="body"/>
          </p:nvPr>
        </p:nvSpPr>
        <p:spPr>
          <a:xfrm>
            <a:off x="1583650" y="1081300"/>
            <a:ext cx="2094300" cy="53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FINDER_ND_CM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 - graph neural network</a:t>
            </a:r>
            <a:endParaRPr/>
          </a:p>
        </p:txBody>
      </p:sp>
      <p:sp>
        <p:nvSpPr>
          <p:cNvPr id="192" name="Google Shape;19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Configuration model is a very powerful tool.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But do look out if your problem is sensitive to overfitting.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3" name="Google Shape;19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194" name="Google Shape;194;p26"/>
          <p:cNvPicPr preferRelativeResize="0"/>
          <p:nvPr/>
        </p:nvPicPr>
        <p:blipFill>
          <a:blip r:embed="rId4">
            <a:alphaModFix/>
          </a:blip>
          <a:stretch>
            <a:fillRect/>
          </a:stretch>
        </p:blipFill>
        <p:spPr>
          <a:xfrm>
            <a:off x="1581150" y="2857500"/>
            <a:ext cx="6229350" cy="144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 - reinforcement learning</a:t>
            </a:r>
            <a:endParaRPr/>
          </a:p>
        </p:txBody>
      </p:sp>
      <p:sp>
        <p:nvSpPr>
          <p:cNvPr id="200" name="Google Shape;20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Dueling-DQN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Policy gradient methods</a:t>
            </a:r>
            <a:endParaRPr/>
          </a:p>
          <a:p>
            <a:pPr indent="0" lvl="0" marL="0" rtl="0" algn="l">
              <a:spcBef>
                <a:spcPts val="1200"/>
              </a:spcBef>
              <a:spcAft>
                <a:spcPts val="1200"/>
              </a:spcAft>
              <a:buNone/>
            </a:pPr>
            <a:r>
              <a:t/>
            </a:r>
            <a:endParaRPr/>
          </a:p>
        </p:txBody>
      </p:sp>
      <p:sp>
        <p:nvSpPr>
          <p:cNvPr id="201" name="Google Shape;20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202" name="Google Shape;202;p27"/>
          <p:cNvPicPr preferRelativeResize="0"/>
          <p:nvPr/>
        </p:nvPicPr>
        <p:blipFill>
          <a:blip r:embed="rId4">
            <a:alphaModFix/>
          </a:blip>
          <a:stretch>
            <a:fillRect/>
          </a:stretch>
        </p:blipFill>
        <p:spPr>
          <a:xfrm>
            <a:off x="3605400" y="1656800"/>
            <a:ext cx="3099375" cy="502850"/>
          </a:xfrm>
          <a:prstGeom prst="rect">
            <a:avLst/>
          </a:prstGeom>
          <a:noFill/>
          <a:ln>
            <a:noFill/>
          </a:ln>
        </p:spPr>
      </p:pic>
      <p:pic>
        <p:nvPicPr>
          <p:cNvPr id="203" name="Google Shape;203;p27"/>
          <p:cNvPicPr preferRelativeResize="0"/>
          <p:nvPr/>
        </p:nvPicPr>
        <p:blipFill>
          <a:blip r:embed="rId5">
            <a:alphaModFix/>
          </a:blip>
          <a:stretch>
            <a:fillRect/>
          </a:stretch>
        </p:blipFill>
        <p:spPr>
          <a:xfrm>
            <a:off x="3090275" y="3204725"/>
            <a:ext cx="3914776" cy="164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 - environment setup</a:t>
            </a:r>
            <a:endParaRPr/>
          </a:p>
        </p:txBody>
      </p:sp>
      <p:sp>
        <p:nvSpPr>
          <p:cNvPr id="209" name="Google Shape;20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1000"/>
              </a:spcBef>
              <a:spcAft>
                <a:spcPts val="0"/>
              </a:spcAft>
              <a:buSzPts val="1800"/>
              <a:buChar char="●"/>
            </a:pPr>
            <a:r>
              <a:rPr b="1" lang="en"/>
              <a:t>Colab </a:t>
            </a:r>
            <a:r>
              <a:rPr lang="en"/>
              <a:t>is able to reproduce the environment, but needs to rebuild the env everytime. You can </a:t>
            </a:r>
            <a:r>
              <a:rPr lang="en"/>
              <a:t>actually</a:t>
            </a:r>
            <a:r>
              <a:rPr lang="en"/>
              <a:t> run git cmds within the Colab VM.</a:t>
            </a:r>
            <a:endParaRPr/>
          </a:p>
          <a:p>
            <a:pPr indent="0" lvl="0" marL="0" rtl="0" algn="l">
              <a:lnSpc>
                <a:spcPct val="150000"/>
              </a:lnSpc>
              <a:spcBef>
                <a:spcPts val="1200"/>
              </a:spcBef>
              <a:spcAft>
                <a:spcPts val="0"/>
              </a:spcAft>
              <a:buNone/>
            </a:pPr>
            <a:r>
              <a:t/>
            </a:r>
            <a:endParaRPr b="1"/>
          </a:p>
          <a:p>
            <a:pPr indent="-342900" lvl="0" marL="457200" rtl="0" algn="l">
              <a:lnSpc>
                <a:spcPct val="150000"/>
              </a:lnSpc>
              <a:spcBef>
                <a:spcPts val="1200"/>
              </a:spcBef>
              <a:spcAft>
                <a:spcPts val="0"/>
              </a:spcAft>
              <a:buSzPts val="1800"/>
              <a:buChar char="●"/>
            </a:pPr>
            <a:r>
              <a:rPr b="1" lang="en"/>
              <a:t>Docker</a:t>
            </a:r>
            <a:r>
              <a:rPr lang="en"/>
              <a:t> is a good option, you can package your environment with dockerfiles. However, make sure you have a modern OS.</a:t>
            </a:r>
            <a:endParaRPr/>
          </a:p>
          <a:p>
            <a:pPr indent="0" lvl="0" marL="457200" rtl="0" algn="l">
              <a:lnSpc>
                <a:spcPct val="150000"/>
              </a:lnSpc>
              <a:spcBef>
                <a:spcPts val="1200"/>
              </a:spcBef>
              <a:spcAft>
                <a:spcPts val="0"/>
              </a:spcAft>
              <a:buNone/>
            </a:pPr>
            <a:r>
              <a:t/>
            </a:r>
            <a:endParaRPr/>
          </a:p>
          <a:p>
            <a:pPr indent="-342900" lvl="0" marL="457200" rtl="0" algn="l">
              <a:lnSpc>
                <a:spcPct val="150000"/>
              </a:lnSpc>
              <a:spcBef>
                <a:spcPts val="1200"/>
              </a:spcBef>
              <a:spcAft>
                <a:spcPts val="1200"/>
              </a:spcAft>
              <a:buSzPts val="1800"/>
              <a:buChar char="●"/>
            </a:pPr>
            <a:r>
              <a:rPr lang="en"/>
              <a:t>Best on training speed: offline GPU workstation.</a:t>
            </a:r>
            <a:endParaRPr/>
          </a:p>
        </p:txBody>
      </p:sp>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211" name="Google Shape;211;p28"/>
          <p:cNvPicPr preferRelativeResize="0"/>
          <p:nvPr/>
        </p:nvPicPr>
        <p:blipFill>
          <a:blip r:embed="rId4">
            <a:alphaModFix/>
          </a:blip>
          <a:stretch>
            <a:fillRect/>
          </a:stretch>
        </p:blipFill>
        <p:spPr>
          <a:xfrm>
            <a:off x="6147775" y="3086850"/>
            <a:ext cx="2197225" cy="219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 - pytorch V.S. tensorflow</a:t>
            </a:r>
            <a:endParaRPr/>
          </a:p>
        </p:txBody>
      </p:sp>
      <p:sp>
        <p:nvSpPr>
          <p:cNvPr id="217" name="Google Shape;21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Char char="●"/>
            </a:pPr>
            <a:r>
              <a:rPr lang="en" sz="1600"/>
              <a:t>F</a:t>
            </a:r>
            <a:r>
              <a:rPr lang="en" sz="1600"/>
              <a:t>aster static computation graphs can be compared to eager execution.</a:t>
            </a:r>
            <a:endParaRPr sz="1600"/>
          </a:p>
          <a:p>
            <a:pPr indent="0" lvl="0" marL="0" rtl="0" algn="l">
              <a:lnSpc>
                <a:spcPct val="150000"/>
              </a:lnSpc>
              <a:spcBef>
                <a:spcPts val="1200"/>
              </a:spcBef>
              <a:spcAft>
                <a:spcPts val="0"/>
              </a:spcAft>
              <a:buNone/>
            </a:pPr>
            <a:r>
              <a:t/>
            </a:r>
            <a:endParaRPr sz="1600"/>
          </a:p>
          <a:p>
            <a:pPr indent="-330200" lvl="0" marL="457200" rtl="0" algn="l">
              <a:lnSpc>
                <a:spcPct val="150000"/>
              </a:lnSpc>
              <a:spcBef>
                <a:spcPts val="1200"/>
              </a:spcBef>
              <a:spcAft>
                <a:spcPts val="0"/>
              </a:spcAft>
              <a:buSzPts val="1600"/>
              <a:buChar char="●"/>
            </a:pPr>
            <a:r>
              <a:rPr lang="en" sz="1600"/>
              <a:t>Sparse-tensor calculations are very expensive on GPU machines.</a:t>
            </a:r>
            <a:endParaRPr sz="1600"/>
          </a:p>
          <a:p>
            <a:pPr indent="-330200" lvl="1" marL="914400" rtl="0" algn="l">
              <a:lnSpc>
                <a:spcPct val="150000"/>
              </a:lnSpc>
              <a:spcBef>
                <a:spcPts val="1200"/>
              </a:spcBef>
              <a:spcAft>
                <a:spcPts val="0"/>
              </a:spcAft>
              <a:buSzPts val="1600"/>
              <a:buChar char="○"/>
            </a:pPr>
            <a:r>
              <a:rPr lang="en" sz="1600"/>
              <a:t>The performance bottleneck of sparse operations (especially in Pytorch) is something to keep in mind when embarking on GNN projects.</a:t>
            </a:r>
            <a:endParaRPr sz="1600"/>
          </a:p>
          <a:p>
            <a:pPr indent="0" lvl="0" marL="0" rtl="0" algn="l">
              <a:lnSpc>
                <a:spcPct val="150000"/>
              </a:lnSpc>
              <a:spcBef>
                <a:spcPts val="1200"/>
              </a:spcBef>
              <a:spcAft>
                <a:spcPts val="1200"/>
              </a:spcAft>
              <a:buNone/>
            </a:pPr>
            <a:r>
              <a:t/>
            </a:r>
            <a:endParaRPr sz="1600"/>
          </a:p>
        </p:txBody>
      </p:sp>
      <p:sp>
        <p:nvSpPr>
          <p:cNvPr id="218" name="Google Shape;21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219" name="Google Shape;219;p29"/>
          <p:cNvPicPr preferRelativeResize="0"/>
          <p:nvPr/>
        </p:nvPicPr>
        <p:blipFill>
          <a:blip r:embed="rId3">
            <a:alphaModFix/>
          </a:blip>
          <a:stretch>
            <a:fillRect/>
          </a:stretch>
        </p:blipFill>
        <p:spPr>
          <a:xfrm>
            <a:off x="6299500" y="3359025"/>
            <a:ext cx="2034250" cy="183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25" name="Google Shape;22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1000"/>
              </a:spcBef>
              <a:spcAft>
                <a:spcPts val="0"/>
              </a:spcAft>
              <a:buSzPts val="2000"/>
              <a:buChar char="❖"/>
            </a:pPr>
            <a:r>
              <a:rPr lang="en" sz="2000"/>
              <a:t>In this project, we show that a part of the drug design process can be reduced to a CNDP problem, and we can solve it with machine learning models.</a:t>
            </a:r>
            <a:endParaRPr sz="2000"/>
          </a:p>
          <a:p>
            <a:pPr indent="-355600" lvl="0" marL="457200" rtl="0" algn="l">
              <a:lnSpc>
                <a:spcPct val="200000"/>
              </a:lnSpc>
              <a:spcBef>
                <a:spcPts val="1200"/>
              </a:spcBef>
              <a:spcAft>
                <a:spcPts val="0"/>
              </a:spcAft>
              <a:buClr>
                <a:srgbClr val="4A86E8"/>
              </a:buClr>
              <a:buSzPts val="2000"/>
              <a:buChar char="❖"/>
            </a:pPr>
            <a:r>
              <a:rPr lang="en" sz="2000">
                <a:solidFill>
                  <a:srgbClr val="4A86E8"/>
                </a:solidFill>
              </a:rPr>
              <a:t>Other than biology, CNDP also has large amount of applications in social science, marketing, and supply chain management.</a:t>
            </a:r>
            <a:endParaRPr sz="2000">
              <a:solidFill>
                <a:srgbClr val="4A86E8"/>
              </a:solidFill>
            </a:endParaRPr>
          </a:p>
        </p:txBody>
      </p:sp>
      <p:sp>
        <p:nvSpPr>
          <p:cNvPr id="226" name="Google Shape;2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7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endParaRPr/>
          </a:p>
        </p:txBody>
      </p:sp>
      <p:sp>
        <p:nvSpPr>
          <p:cNvPr id="63" name="Google Shape;63;p14"/>
          <p:cNvSpPr txBox="1"/>
          <p:nvPr>
            <p:ph idx="1" type="body"/>
          </p:nvPr>
        </p:nvSpPr>
        <p:spPr>
          <a:xfrm>
            <a:off x="311700" y="1226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65" name="Google Shape;65;p14"/>
          <p:cNvPicPr preferRelativeResize="0"/>
          <p:nvPr/>
        </p:nvPicPr>
        <p:blipFill>
          <a:blip r:embed="rId3">
            <a:alphaModFix/>
          </a:blip>
          <a:stretch>
            <a:fillRect/>
          </a:stretch>
        </p:blipFill>
        <p:spPr>
          <a:xfrm>
            <a:off x="4525576" y="20050"/>
            <a:ext cx="4190400" cy="3924350"/>
          </a:xfrm>
          <a:prstGeom prst="rect">
            <a:avLst/>
          </a:prstGeom>
          <a:noFill/>
          <a:ln>
            <a:noFill/>
          </a:ln>
        </p:spPr>
      </p:pic>
      <p:pic>
        <p:nvPicPr>
          <p:cNvPr id="66" name="Google Shape;66;p14"/>
          <p:cNvPicPr preferRelativeResize="0"/>
          <p:nvPr/>
        </p:nvPicPr>
        <p:blipFill>
          <a:blip r:embed="rId4">
            <a:alphaModFix/>
          </a:blip>
          <a:stretch>
            <a:fillRect/>
          </a:stretch>
        </p:blipFill>
        <p:spPr>
          <a:xfrm>
            <a:off x="350650" y="591050"/>
            <a:ext cx="2721524" cy="2782351"/>
          </a:xfrm>
          <a:prstGeom prst="rect">
            <a:avLst/>
          </a:prstGeom>
          <a:noFill/>
          <a:ln>
            <a:noFill/>
          </a:ln>
        </p:spPr>
      </p:pic>
      <p:pic>
        <p:nvPicPr>
          <p:cNvPr id="67" name="Google Shape;67;p14"/>
          <p:cNvPicPr preferRelativeResize="0"/>
          <p:nvPr/>
        </p:nvPicPr>
        <p:blipFill>
          <a:blip r:embed="rId5">
            <a:alphaModFix/>
          </a:blip>
          <a:stretch>
            <a:fillRect/>
          </a:stretch>
        </p:blipFill>
        <p:spPr>
          <a:xfrm>
            <a:off x="3225550" y="3207525"/>
            <a:ext cx="2344400" cy="165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Step 2: Network Dismantling (ND) </a:t>
            </a:r>
            <a:endParaRPr sz="2500"/>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5"/>
          <p:cNvPicPr preferRelativeResize="0"/>
          <p:nvPr/>
        </p:nvPicPr>
        <p:blipFill>
          <a:blip r:embed="rId3">
            <a:alphaModFix/>
          </a:blip>
          <a:stretch>
            <a:fillRect/>
          </a:stretch>
        </p:blipFill>
        <p:spPr>
          <a:xfrm>
            <a:off x="657225" y="1277050"/>
            <a:ext cx="7829550" cy="2943225"/>
          </a:xfrm>
          <a:prstGeom prst="rect">
            <a:avLst/>
          </a:prstGeom>
          <a:noFill/>
          <a:ln>
            <a:noFill/>
          </a:ln>
        </p:spPr>
      </p:pic>
      <p:sp>
        <p:nvSpPr>
          <p:cNvPr id="75" name="Google Shape;75;p15"/>
          <p:cNvSpPr txBox="1"/>
          <p:nvPr/>
        </p:nvSpPr>
        <p:spPr>
          <a:xfrm>
            <a:off x="496800" y="4609300"/>
            <a:ext cx="815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(Wang et al, 2020)</a:t>
            </a:r>
            <a:endParaRPr>
              <a:latin typeface="Proxima Nova"/>
              <a:ea typeface="Proxima Nova"/>
              <a:cs typeface="Proxima Nova"/>
              <a:sym typeface="Proxima Nova"/>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Engineers’ view - Graphs</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6"/>
          <p:cNvPicPr preferRelativeResize="0"/>
          <p:nvPr/>
        </p:nvPicPr>
        <p:blipFill>
          <a:blip r:embed="rId3">
            <a:alphaModFix/>
          </a:blip>
          <a:stretch>
            <a:fillRect/>
          </a:stretch>
        </p:blipFill>
        <p:spPr>
          <a:xfrm>
            <a:off x="67100" y="1601300"/>
            <a:ext cx="2723326" cy="2502850"/>
          </a:xfrm>
          <a:prstGeom prst="rect">
            <a:avLst/>
          </a:prstGeom>
          <a:noFill/>
          <a:ln>
            <a:noFill/>
          </a:ln>
        </p:spPr>
      </p:pic>
      <p:pic>
        <p:nvPicPr>
          <p:cNvPr id="84" name="Google Shape;84;p16"/>
          <p:cNvPicPr preferRelativeResize="0"/>
          <p:nvPr/>
        </p:nvPicPr>
        <p:blipFill>
          <a:blip r:embed="rId4">
            <a:alphaModFix/>
          </a:blip>
          <a:stretch>
            <a:fillRect/>
          </a:stretch>
        </p:blipFill>
        <p:spPr>
          <a:xfrm>
            <a:off x="2748325" y="1501299"/>
            <a:ext cx="6048201" cy="2502850"/>
          </a:xfrm>
          <a:prstGeom prst="rect">
            <a:avLst/>
          </a:prstGeom>
          <a:noFill/>
          <a:ln>
            <a:noFill/>
          </a:ln>
        </p:spPr>
      </p:pic>
      <p:sp>
        <p:nvSpPr>
          <p:cNvPr id="85" name="Google Shape;85;p16"/>
          <p:cNvSpPr/>
          <p:nvPr/>
        </p:nvSpPr>
        <p:spPr>
          <a:xfrm>
            <a:off x="2550200" y="2705300"/>
            <a:ext cx="508200" cy="24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9009"/>
              <a:buFont typeface="Arial"/>
              <a:buNone/>
            </a:pPr>
            <a:r>
              <a:rPr lang="en" sz="2020"/>
              <a:t>Critical Node Detection Problem (CNDP) &amp; Network Dismantling (ND)</a:t>
            </a:r>
            <a:endParaRPr sz="2020"/>
          </a:p>
          <a:p>
            <a:pPr indent="0" lvl="0" marL="0" rtl="0" algn="l">
              <a:spcBef>
                <a:spcPts val="0"/>
              </a:spcBef>
              <a:spcAft>
                <a:spcPts val="0"/>
              </a:spcAft>
              <a:buNone/>
            </a:pPr>
            <a:r>
              <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7"/>
          <p:cNvSpPr/>
          <p:nvPr/>
        </p:nvSpPr>
        <p:spPr>
          <a:xfrm>
            <a:off x="2833800" y="1017725"/>
            <a:ext cx="2798400" cy="657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Classical heuristics</a:t>
            </a:r>
            <a:endParaRPr>
              <a:solidFill>
                <a:schemeClr val="lt1"/>
              </a:solidFill>
            </a:endParaRPr>
          </a:p>
        </p:txBody>
      </p:sp>
      <p:cxnSp>
        <p:nvCxnSpPr>
          <p:cNvPr id="95" name="Google Shape;95;p17"/>
          <p:cNvCxnSpPr>
            <a:stCxn id="94" idx="2"/>
            <a:endCxn id="96" idx="0"/>
          </p:cNvCxnSpPr>
          <p:nvPr/>
        </p:nvCxnSpPr>
        <p:spPr>
          <a:xfrm flipH="1">
            <a:off x="1576800" y="1675025"/>
            <a:ext cx="2656200" cy="610500"/>
          </a:xfrm>
          <a:prstGeom prst="straightConnector1">
            <a:avLst/>
          </a:prstGeom>
          <a:noFill/>
          <a:ln cap="flat" cmpd="sng" w="28575">
            <a:solidFill>
              <a:schemeClr val="dk2"/>
            </a:solidFill>
            <a:prstDash val="solid"/>
            <a:round/>
            <a:headEnd len="med" w="med" type="none"/>
            <a:tailEnd len="med" w="med" type="none"/>
          </a:ln>
        </p:spPr>
      </p:cxnSp>
      <p:cxnSp>
        <p:nvCxnSpPr>
          <p:cNvPr id="97" name="Google Shape;97;p17"/>
          <p:cNvCxnSpPr>
            <a:stCxn id="94" idx="2"/>
          </p:cNvCxnSpPr>
          <p:nvPr/>
        </p:nvCxnSpPr>
        <p:spPr>
          <a:xfrm>
            <a:off x="4233000" y="1675025"/>
            <a:ext cx="288600" cy="785700"/>
          </a:xfrm>
          <a:prstGeom prst="straightConnector1">
            <a:avLst/>
          </a:prstGeom>
          <a:noFill/>
          <a:ln cap="flat" cmpd="sng" w="28575">
            <a:solidFill>
              <a:schemeClr val="dk2"/>
            </a:solidFill>
            <a:prstDash val="solid"/>
            <a:round/>
            <a:headEnd len="med" w="med" type="none"/>
            <a:tailEnd len="med" w="med" type="none"/>
          </a:ln>
        </p:spPr>
      </p:cxnSp>
      <p:cxnSp>
        <p:nvCxnSpPr>
          <p:cNvPr id="98" name="Google Shape;98;p17"/>
          <p:cNvCxnSpPr>
            <a:stCxn id="94" idx="2"/>
          </p:cNvCxnSpPr>
          <p:nvPr/>
        </p:nvCxnSpPr>
        <p:spPr>
          <a:xfrm>
            <a:off x="4233000" y="1675025"/>
            <a:ext cx="2456100" cy="412500"/>
          </a:xfrm>
          <a:prstGeom prst="straightConnector1">
            <a:avLst/>
          </a:prstGeom>
          <a:noFill/>
          <a:ln cap="flat" cmpd="sng" w="28575">
            <a:solidFill>
              <a:schemeClr val="dk2"/>
            </a:solidFill>
            <a:prstDash val="solid"/>
            <a:round/>
            <a:headEnd len="med" w="med" type="none"/>
            <a:tailEnd len="med" w="med" type="none"/>
          </a:ln>
        </p:spPr>
      </p:cxnSp>
      <p:sp>
        <p:nvSpPr>
          <p:cNvPr id="99" name="Google Shape;99;p17"/>
          <p:cNvSpPr/>
          <p:nvPr/>
        </p:nvSpPr>
        <p:spPr>
          <a:xfrm>
            <a:off x="577425" y="2285525"/>
            <a:ext cx="1972200" cy="987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a:solidFill>
                  <a:schemeClr val="dk1"/>
                </a:solidFill>
              </a:rPr>
              <a:t>Node centrality based method</a:t>
            </a:r>
            <a:endParaRPr/>
          </a:p>
        </p:txBody>
      </p:sp>
      <p:sp>
        <p:nvSpPr>
          <p:cNvPr id="100" name="Google Shape;100;p17"/>
          <p:cNvSpPr/>
          <p:nvPr/>
        </p:nvSpPr>
        <p:spPr>
          <a:xfrm>
            <a:off x="3704400" y="2467825"/>
            <a:ext cx="2149800" cy="987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a:solidFill>
                  <a:schemeClr val="dk1"/>
                </a:solidFill>
              </a:rPr>
              <a:t>Optimal decycling based methods</a:t>
            </a:r>
            <a:endParaRPr/>
          </a:p>
        </p:txBody>
      </p:sp>
      <p:sp>
        <p:nvSpPr>
          <p:cNvPr id="101" name="Google Shape;101;p17"/>
          <p:cNvSpPr/>
          <p:nvPr/>
        </p:nvSpPr>
        <p:spPr>
          <a:xfrm>
            <a:off x="6600400" y="1865525"/>
            <a:ext cx="2232000" cy="915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a:solidFill>
                  <a:schemeClr val="dk1"/>
                </a:solidFill>
              </a:rPr>
              <a:t>Graph partition based methods</a:t>
            </a:r>
            <a:endParaRPr/>
          </a:p>
        </p:txBody>
      </p:sp>
      <p:sp>
        <p:nvSpPr>
          <p:cNvPr id="102" name="Google Shape;102;p17"/>
          <p:cNvSpPr/>
          <p:nvPr/>
        </p:nvSpPr>
        <p:spPr>
          <a:xfrm>
            <a:off x="311700" y="3233550"/>
            <a:ext cx="381300" cy="1661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nvSpPr>
        <p:spPr>
          <a:xfrm>
            <a:off x="311700" y="3321025"/>
            <a:ext cx="3463800" cy="1693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Char char="●"/>
            </a:pPr>
            <a:r>
              <a:rPr b="1" lang="en" sz="1300">
                <a:solidFill>
                  <a:schemeClr val="dk1"/>
                </a:solidFill>
              </a:rPr>
              <a:t>High Degree Adaptive (HDA)</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High Betweenness Adaptive (HBA)</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High Closeness Adaptive (HCA)</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High PageRank Adaptive (HPRA)</a:t>
            </a:r>
            <a:endParaRPr b="1" sz="1300">
              <a:solidFill>
                <a:schemeClr val="dk1"/>
              </a:solidFill>
            </a:endParaRPr>
          </a:p>
          <a:p>
            <a:pPr indent="0" lvl="0" marL="0" rtl="0" algn="l">
              <a:lnSpc>
                <a:spcPct val="115000"/>
              </a:lnSpc>
              <a:spcBef>
                <a:spcPts val="1200"/>
              </a:spcBef>
              <a:spcAft>
                <a:spcPts val="0"/>
              </a:spcAft>
              <a:buNone/>
            </a:pPr>
            <a:r>
              <a:t/>
            </a:r>
            <a:endParaRPr sz="1000"/>
          </a:p>
        </p:txBody>
      </p:sp>
      <p:sp>
        <p:nvSpPr>
          <p:cNvPr id="104" name="Google Shape;104;p17"/>
          <p:cNvSpPr/>
          <p:nvPr/>
        </p:nvSpPr>
        <p:spPr>
          <a:xfrm>
            <a:off x="3975400" y="3508950"/>
            <a:ext cx="594300" cy="1305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4273975" y="3462825"/>
            <a:ext cx="2232000" cy="1754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Char char="●"/>
            </a:pPr>
            <a:r>
              <a:rPr b="1" lang="en" sz="1300">
                <a:solidFill>
                  <a:schemeClr val="dk1"/>
                </a:solidFill>
              </a:rPr>
              <a:t>MinSum</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Belief Propagation-guided Decimation (BPD)</a:t>
            </a:r>
            <a:endParaRPr b="1" sz="1300">
              <a:solidFill>
                <a:schemeClr val="dk1"/>
              </a:solidFill>
            </a:endParaRPr>
          </a:p>
          <a:p>
            <a:pPr indent="0" lvl="0" marL="0" rtl="0" algn="l">
              <a:spcBef>
                <a:spcPts val="1200"/>
              </a:spcBef>
              <a:spcAft>
                <a:spcPts val="0"/>
              </a:spcAft>
              <a:buNone/>
            </a:pPr>
            <a:r>
              <a:t/>
            </a:r>
            <a:endParaRPr/>
          </a:p>
        </p:txBody>
      </p:sp>
      <p:sp>
        <p:nvSpPr>
          <p:cNvPr id="106" name="Google Shape;106;p17"/>
          <p:cNvSpPr txBox="1"/>
          <p:nvPr/>
        </p:nvSpPr>
        <p:spPr>
          <a:xfrm>
            <a:off x="7106725" y="2824150"/>
            <a:ext cx="2037300" cy="17394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Char char="●"/>
            </a:pPr>
            <a:r>
              <a:rPr b="1" lang="en" sz="1300">
                <a:solidFill>
                  <a:schemeClr val="dk1"/>
                </a:solidFill>
              </a:rPr>
              <a:t>RatioCut</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Generalized Network-Dismantling (GND)</a:t>
            </a:r>
            <a:endParaRPr b="1" sz="1300">
              <a:solidFill>
                <a:schemeClr val="dk1"/>
              </a:solidFill>
            </a:endParaRPr>
          </a:p>
          <a:p>
            <a:pPr indent="0" lvl="0" marL="0" rtl="0" algn="l">
              <a:spcBef>
                <a:spcPts val="1200"/>
              </a:spcBef>
              <a:spcAft>
                <a:spcPts val="0"/>
              </a:spcAft>
              <a:buNone/>
            </a:pPr>
            <a:r>
              <a:t/>
            </a:r>
            <a:endParaRPr sz="1300"/>
          </a:p>
        </p:txBody>
      </p:sp>
      <p:sp>
        <p:nvSpPr>
          <p:cNvPr id="107" name="Google Shape;107;p17"/>
          <p:cNvSpPr/>
          <p:nvPr/>
        </p:nvSpPr>
        <p:spPr>
          <a:xfrm>
            <a:off x="6911300" y="2824150"/>
            <a:ext cx="548700" cy="1484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idx="1" type="body"/>
          </p:nvPr>
        </p:nvSpPr>
        <p:spPr>
          <a:xfrm>
            <a:off x="31165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9" name="Google Shape;109;p17"/>
          <p:cNvSpPr/>
          <p:nvPr/>
        </p:nvSpPr>
        <p:spPr>
          <a:xfrm>
            <a:off x="2833750" y="1017725"/>
            <a:ext cx="2798400" cy="657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Classical heuristics</a:t>
            </a:r>
            <a:endParaRPr>
              <a:solidFill>
                <a:schemeClr val="lt1"/>
              </a:solidFill>
            </a:endParaRPr>
          </a:p>
        </p:txBody>
      </p:sp>
      <p:sp>
        <p:nvSpPr>
          <p:cNvPr id="110" name="Google Shape;110;p17"/>
          <p:cNvSpPr/>
          <p:nvPr/>
        </p:nvSpPr>
        <p:spPr>
          <a:xfrm>
            <a:off x="577375" y="2285525"/>
            <a:ext cx="1972200" cy="987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a:solidFill>
                  <a:schemeClr val="dk1"/>
                </a:solidFill>
              </a:rPr>
              <a:t>Node centrality based method</a:t>
            </a:r>
            <a:endParaRPr/>
          </a:p>
        </p:txBody>
      </p:sp>
      <p:sp>
        <p:nvSpPr>
          <p:cNvPr id="111" name="Google Shape;111;p17"/>
          <p:cNvSpPr/>
          <p:nvPr/>
        </p:nvSpPr>
        <p:spPr>
          <a:xfrm>
            <a:off x="3704350" y="2467825"/>
            <a:ext cx="2149800" cy="987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a:solidFill>
                  <a:schemeClr val="dk1"/>
                </a:solidFill>
              </a:rPr>
              <a:t>Optimal decycling based methods</a:t>
            </a:r>
            <a:endParaRPr/>
          </a:p>
        </p:txBody>
      </p:sp>
      <p:sp>
        <p:nvSpPr>
          <p:cNvPr id="112" name="Google Shape;112;p17"/>
          <p:cNvSpPr/>
          <p:nvPr/>
        </p:nvSpPr>
        <p:spPr>
          <a:xfrm>
            <a:off x="6600350" y="1865525"/>
            <a:ext cx="2232000" cy="915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a:solidFill>
                  <a:schemeClr val="dk1"/>
                </a:solidFill>
              </a:rPr>
              <a:t>Graph partition based methods</a:t>
            </a:r>
            <a:endParaRPr/>
          </a:p>
        </p:txBody>
      </p:sp>
      <p:sp>
        <p:nvSpPr>
          <p:cNvPr id="113" name="Google Shape;113;p17"/>
          <p:cNvSpPr txBox="1"/>
          <p:nvPr/>
        </p:nvSpPr>
        <p:spPr>
          <a:xfrm>
            <a:off x="4273925" y="3462825"/>
            <a:ext cx="2232000" cy="1754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Char char="●"/>
            </a:pPr>
            <a:r>
              <a:rPr b="1" lang="en" sz="1300">
                <a:solidFill>
                  <a:schemeClr val="dk1"/>
                </a:solidFill>
              </a:rPr>
              <a:t>MinSum</a:t>
            </a:r>
            <a:endParaRPr b="1" sz="1300">
              <a:solidFill>
                <a:schemeClr val="dk1"/>
              </a:solidFill>
            </a:endParaRPr>
          </a:p>
          <a:p>
            <a:pPr indent="-311150" lvl="0" marL="457200" rtl="0" algn="l">
              <a:lnSpc>
                <a:spcPct val="150000"/>
              </a:lnSpc>
              <a:spcBef>
                <a:spcPts val="0"/>
              </a:spcBef>
              <a:spcAft>
                <a:spcPts val="0"/>
              </a:spcAft>
              <a:buClr>
                <a:schemeClr val="dk1"/>
              </a:buClr>
              <a:buSzPts val="1300"/>
              <a:buChar char="●"/>
            </a:pPr>
            <a:r>
              <a:rPr b="1" lang="en" sz="1300">
                <a:solidFill>
                  <a:schemeClr val="dk1"/>
                </a:solidFill>
              </a:rPr>
              <a:t>Belief Propagation-guided Decimation (BPD)</a:t>
            </a:r>
            <a:endParaRPr b="1" sz="13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160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solve it with ML?</a:t>
            </a:r>
            <a:r>
              <a:rPr lang="en"/>
              <a:t> </a:t>
            </a:r>
            <a:endParaRPr sz="2300"/>
          </a:p>
        </p:txBody>
      </p:sp>
      <p:sp>
        <p:nvSpPr>
          <p:cNvPr id="119" name="Google Shape;11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Seed model: </a:t>
            </a:r>
            <a:r>
              <a:rPr lang="en"/>
              <a:t>FINDER ( finding key players in complex networks)</a:t>
            </a:r>
            <a:endParaRPr/>
          </a:p>
        </p:txBody>
      </p:sp>
      <p:sp>
        <p:nvSpPr>
          <p:cNvPr id="120" name="Google Shape;12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8"/>
          <p:cNvSpPr/>
          <p:nvPr/>
        </p:nvSpPr>
        <p:spPr>
          <a:xfrm>
            <a:off x="3553775" y="2015875"/>
            <a:ext cx="1954200" cy="1689600"/>
          </a:xfrm>
          <a:prstGeom prst="mathPlus">
            <a:avLst>
              <a:gd fmla="val 23520" name="adj1"/>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6569350" y="3867188"/>
            <a:ext cx="941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DQN</a:t>
            </a:r>
            <a:endParaRPr b="1" sz="2500"/>
          </a:p>
          <a:p>
            <a:pPr indent="0" lvl="0" marL="0" rtl="0" algn="l">
              <a:spcBef>
                <a:spcPts val="0"/>
              </a:spcBef>
              <a:spcAft>
                <a:spcPts val="0"/>
              </a:spcAft>
              <a:buNone/>
            </a:pPr>
            <a:r>
              <a:t/>
            </a:r>
            <a:endParaRPr sz="2500"/>
          </a:p>
        </p:txBody>
      </p:sp>
      <p:sp>
        <p:nvSpPr>
          <p:cNvPr id="123" name="Google Shape;123;p18"/>
          <p:cNvSpPr txBox="1"/>
          <p:nvPr/>
        </p:nvSpPr>
        <p:spPr>
          <a:xfrm>
            <a:off x="1770338" y="3867200"/>
            <a:ext cx="1153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GNN</a:t>
            </a:r>
            <a:endParaRPr b="1" sz="2500"/>
          </a:p>
        </p:txBody>
      </p:sp>
      <p:pic>
        <p:nvPicPr>
          <p:cNvPr id="124" name="Google Shape;124;p18"/>
          <p:cNvPicPr preferRelativeResize="0"/>
          <p:nvPr/>
        </p:nvPicPr>
        <p:blipFill>
          <a:blip r:embed="rId3">
            <a:alphaModFix/>
          </a:blip>
          <a:stretch>
            <a:fillRect/>
          </a:stretch>
        </p:blipFill>
        <p:spPr>
          <a:xfrm>
            <a:off x="5788126" y="1548782"/>
            <a:ext cx="2300701" cy="2318430"/>
          </a:xfrm>
          <a:prstGeom prst="rect">
            <a:avLst/>
          </a:prstGeom>
          <a:noFill/>
          <a:ln>
            <a:noFill/>
          </a:ln>
        </p:spPr>
      </p:pic>
      <p:pic>
        <p:nvPicPr>
          <p:cNvPr id="125" name="Google Shape;125;p18"/>
          <p:cNvPicPr preferRelativeResize="0"/>
          <p:nvPr/>
        </p:nvPicPr>
        <p:blipFill>
          <a:blip r:embed="rId4">
            <a:alphaModFix/>
          </a:blip>
          <a:stretch>
            <a:fillRect/>
          </a:stretch>
        </p:blipFill>
        <p:spPr>
          <a:xfrm>
            <a:off x="795951" y="1749299"/>
            <a:ext cx="3057325" cy="191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 o</a:t>
            </a:r>
            <a:r>
              <a:rPr lang="en"/>
              <a:t>ffline training flow</a:t>
            </a:r>
            <a:endParaRPr/>
          </a:p>
        </p:txBody>
      </p:sp>
      <p:sp>
        <p:nvSpPr>
          <p:cNvPr id="131" name="Google Shape;13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2" name="Google Shape;13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133" name="Google Shape;133;p19"/>
          <p:cNvSpPr txBox="1"/>
          <p:nvPr/>
        </p:nvSpPr>
        <p:spPr>
          <a:xfrm>
            <a:off x="902975" y="4263025"/>
            <a:ext cx="78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Synthetic graphs: BA for original models, or CM(based on </a:t>
            </a:r>
            <a:r>
              <a:rPr lang="en">
                <a:solidFill>
                  <a:schemeClr val="dk1"/>
                </a:solidFill>
              </a:rPr>
              <a:t>HI-II-14</a:t>
            </a:r>
            <a:r>
              <a:rPr lang="en"/>
              <a:t>)</a:t>
            </a:r>
            <a:endParaRPr/>
          </a:p>
        </p:txBody>
      </p:sp>
      <p:pic>
        <p:nvPicPr>
          <p:cNvPr id="134" name="Google Shape;134;p19"/>
          <p:cNvPicPr preferRelativeResize="0"/>
          <p:nvPr/>
        </p:nvPicPr>
        <p:blipFill>
          <a:blip r:embed="rId4">
            <a:alphaModFix/>
          </a:blip>
          <a:stretch>
            <a:fillRect/>
          </a:stretch>
        </p:blipFill>
        <p:spPr>
          <a:xfrm>
            <a:off x="39075" y="936525"/>
            <a:ext cx="9038249" cy="3845026"/>
          </a:xfrm>
          <a:prstGeom prst="rect">
            <a:avLst/>
          </a:prstGeom>
          <a:noFill/>
          <a:ln>
            <a:noFill/>
          </a:ln>
        </p:spPr>
      </p:pic>
      <p:sp>
        <p:nvSpPr>
          <p:cNvPr id="135" name="Google Shape;135;p19"/>
          <p:cNvSpPr txBox="1"/>
          <p:nvPr/>
        </p:nvSpPr>
        <p:spPr>
          <a:xfrm>
            <a:off x="1495425" y="4568875"/>
            <a:ext cx="54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Khalil et al, 2017</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 enhancements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From TensorFlow v1 to pyTorch.</a:t>
            </a:r>
            <a:endParaRPr/>
          </a:p>
          <a:p>
            <a:pPr indent="-342900" lvl="0" marL="457200" rtl="0" algn="l">
              <a:lnSpc>
                <a:spcPct val="200000"/>
              </a:lnSpc>
              <a:spcBef>
                <a:spcPts val="0"/>
              </a:spcBef>
              <a:spcAft>
                <a:spcPts val="0"/>
              </a:spcAft>
              <a:buSzPts val="1800"/>
              <a:buChar char="●"/>
            </a:pPr>
            <a:r>
              <a:rPr lang="en"/>
              <a:t>P</a:t>
            </a:r>
            <a:r>
              <a:rPr lang="en"/>
              <a:t>ytorch-sparse for performant sparse operations</a:t>
            </a:r>
            <a:endParaRPr/>
          </a:p>
          <a:p>
            <a:pPr indent="-342900" lvl="0" marL="457200" rtl="0" algn="l">
              <a:lnSpc>
                <a:spcPct val="200000"/>
              </a:lnSpc>
              <a:spcBef>
                <a:spcPts val="0"/>
              </a:spcBef>
              <a:spcAft>
                <a:spcPts val="0"/>
              </a:spcAft>
              <a:buSzPts val="1800"/>
              <a:buChar char="●"/>
            </a:pPr>
            <a:r>
              <a:rPr lang="en"/>
              <a:t>Configuration Model (CM) graphs for fine tuned training.</a:t>
            </a:r>
            <a:endParaRPr/>
          </a:p>
          <a:p>
            <a:pPr indent="-342900" lvl="0" marL="457200" rtl="0" algn="l">
              <a:lnSpc>
                <a:spcPct val="200000"/>
              </a:lnSpc>
              <a:spcBef>
                <a:spcPts val="0"/>
              </a:spcBef>
              <a:spcAft>
                <a:spcPts val="0"/>
              </a:spcAft>
              <a:buSzPts val="1800"/>
              <a:buChar char="●"/>
            </a:pPr>
            <a:r>
              <a:rPr lang="en"/>
              <a:t>D</a:t>
            </a:r>
            <a:r>
              <a:rPr lang="en"/>
              <a:t>ifferent DQN variants (Double DQN v.s. Vanilla DQN) </a:t>
            </a:r>
            <a:endParaRPr/>
          </a:p>
        </p:txBody>
      </p:sp>
      <p:sp>
        <p:nvSpPr>
          <p:cNvPr id="142" name="Google Shape;14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dataset (Testsets)</a:t>
            </a:r>
            <a:endParaRPr/>
          </a:p>
        </p:txBody>
      </p:sp>
      <p:sp>
        <p:nvSpPr>
          <p:cNvPr id="148" name="Google Shape;14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Human Reference Protein Interactome Mapping Project </a:t>
            </a:r>
            <a:endParaRPr sz="1300"/>
          </a:p>
          <a:p>
            <a:pPr indent="0" lvl="0" marL="0" rtl="0" algn="l">
              <a:spcBef>
                <a:spcPts val="1200"/>
              </a:spcBef>
              <a:spcAft>
                <a:spcPts val="1200"/>
              </a:spcAft>
              <a:buNone/>
            </a:pPr>
            <a:r>
              <a:t/>
            </a:r>
            <a:endParaRPr/>
          </a:p>
        </p:txBody>
      </p:sp>
      <p:sp>
        <p:nvSpPr>
          <p:cNvPr id="149" name="Google Shape;14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graphicFrame>
        <p:nvGraphicFramePr>
          <p:cNvPr id="150" name="Google Shape;150;p21"/>
          <p:cNvGraphicFramePr/>
          <p:nvPr/>
        </p:nvGraphicFramePr>
        <p:xfrm>
          <a:off x="952500" y="1878250"/>
          <a:ext cx="3000000" cy="3000000"/>
        </p:xfrm>
        <a:graphic>
          <a:graphicData uri="http://schemas.openxmlformats.org/drawingml/2006/table">
            <a:tbl>
              <a:tblPr>
                <a:noFill/>
                <a:tableStyleId>{101F9BF8-9146-4511-82F0-205483351F45}</a:tableStyleId>
              </a:tblPr>
              <a:tblGrid>
                <a:gridCol w="1801700"/>
                <a:gridCol w="1455025"/>
                <a:gridCol w="2245100"/>
                <a:gridCol w="1737175"/>
              </a:tblGrid>
              <a:tr h="411250">
                <a:tc>
                  <a:txBody>
                    <a:bodyPr/>
                    <a:lstStyle/>
                    <a:p>
                      <a:pPr indent="0" lvl="0" marL="0" rtl="0" algn="l">
                        <a:spcBef>
                          <a:spcPts val="0"/>
                        </a:spcBef>
                        <a:spcAft>
                          <a:spcPts val="0"/>
                        </a:spcAft>
                        <a:buNone/>
                      </a:pPr>
                      <a:r>
                        <a:rPr b="1" lang="en" sz="1050">
                          <a:solidFill>
                            <a:srgbClr val="333333"/>
                          </a:solidFill>
                          <a:highlight>
                            <a:srgbClr val="FFFFFF"/>
                          </a:highlight>
                        </a:rPr>
                        <a:t>Dataset</a:t>
                      </a:r>
                      <a:endParaRPr/>
                    </a:p>
                  </a:txBody>
                  <a:tcPr marT="91425" marB="91425" marR="91425" marL="91425"/>
                </a:tc>
                <a:tc>
                  <a:txBody>
                    <a:bodyPr/>
                    <a:lstStyle/>
                    <a:p>
                      <a:pPr indent="0" lvl="0" marL="0" rtl="0" algn="l">
                        <a:spcBef>
                          <a:spcPts val="0"/>
                        </a:spcBef>
                        <a:spcAft>
                          <a:spcPts val="0"/>
                        </a:spcAft>
                        <a:buNone/>
                      </a:pPr>
                      <a:r>
                        <a:rPr b="1" lang="en" sz="1050">
                          <a:solidFill>
                            <a:srgbClr val="333333"/>
                          </a:solidFill>
                          <a:highlight>
                            <a:srgbClr val="FFFFFF"/>
                          </a:highlight>
                        </a:rPr>
                        <a:t>Number of interactions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050">
                          <a:solidFill>
                            <a:srgbClr val="333333"/>
                          </a:solidFill>
                          <a:highlight>
                            <a:srgbClr val="FFFFFF"/>
                          </a:highlight>
                        </a:rPr>
                        <a:t>Dataset</a:t>
                      </a:r>
                      <a:endParaRPr/>
                    </a:p>
                  </a:txBody>
                  <a:tcPr marT="91425" marB="91425" marR="91425" marL="91425"/>
                </a:tc>
                <a:tc>
                  <a:txBody>
                    <a:bodyPr/>
                    <a:lstStyle/>
                    <a:p>
                      <a:pPr indent="0" lvl="0" marL="0" rtl="0" algn="l">
                        <a:spcBef>
                          <a:spcPts val="0"/>
                        </a:spcBef>
                        <a:spcAft>
                          <a:spcPts val="0"/>
                        </a:spcAft>
                        <a:buNone/>
                      </a:pPr>
                      <a:r>
                        <a:rPr b="1" lang="en" sz="1050">
                          <a:solidFill>
                            <a:srgbClr val="333333"/>
                          </a:solidFill>
                          <a:highlight>
                            <a:srgbClr val="FFFFFF"/>
                          </a:highlight>
                        </a:rPr>
                        <a:t>Number of interactions</a:t>
                      </a:r>
                      <a:endParaRPr/>
                    </a:p>
                  </a:txBody>
                  <a:tcPr marT="91425" marB="91425" marR="91425" marL="91425"/>
                </a:tc>
              </a:tr>
              <a:tr h="411250">
                <a:tc>
                  <a:txBody>
                    <a:bodyPr/>
                    <a:lstStyle/>
                    <a:p>
                      <a:pPr indent="0" lvl="0" marL="0" rtl="0" algn="l">
                        <a:spcBef>
                          <a:spcPts val="0"/>
                        </a:spcBef>
                        <a:spcAft>
                          <a:spcPts val="0"/>
                        </a:spcAft>
                        <a:buNone/>
                      </a:pPr>
                      <a:r>
                        <a:rPr lang="en"/>
                        <a:t>H-I-05</a:t>
                      </a:r>
                      <a:endParaRPr/>
                    </a:p>
                  </a:txBody>
                  <a:tcPr marT="91425" marB="91425" marR="91425" marL="91425"/>
                </a:tc>
                <a:tc>
                  <a:txBody>
                    <a:bodyPr/>
                    <a:lstStyle/>
                    <a:p>
                      <a:pPr indent="0" lvl="0" marL="0" rtl="0" algn="l">
                        <a:spcBef>
                          <a:spcPts val="0"/>
                        </a:spcBef>
                        <a:spcAft>
                          <a:spcPts val="0"/>
                        </a:spcAft>
                        <a:buNone/>
                      </a:pPr>
                      <a:r>
                        <a:rPr lang="en"/>
                        <a:t>2765	</a:t>
                      </a:r>
                      <a:endParaRPr/>
                    </a:p>
                  </a:txBody>
                  <a:tcPr marT="91425" marB="91425" marR="91425" marL="91425"/>
                </a:tc>
                <a:tc>
                  <a:txBody>
                    <a:bodyPr/>
                    <a:lstStyle/>
                    <a:p>
                      <a:pPr indent="0" lvl="0" marL="0" rtl="0" algn="l">
                        <a:spcBef>
                          <a:spcPts val="0"/>
                        </a:spcBef>
                        <a:spcAft>
                          <a:spcPts val="0"/>
                        </a:spcAft>
                        <a:buNone/>
                      </a:pPr>
                      <a:r>
                        <a:rPr lang="en"/>
                        <a:t>Venkatesan-09</a:t>
                      </a:r>
                      <a:endParaRPr/>
                    </a:p>
                  </a:txBody>
                  <a:tcPr marT="91425" marB="91425" marR="91425" marL="91425"/>
                </a:tc>
                <a:tc>
                  <a:txBody>
                    <a:bodyPr/>
                    <a:lstStyle/>
                    <a:p>
                      <a:pPr indent="0" lvl="0" marL="0" rtl="0" algn="l">
                        <a:spcBef>
                          <a:spcPts val="0"/>
                        </a:spcBef>
                        <a:spcAft>
                          <a:spcPts val="0"/>
                        </a:spcAft>
                        <a:buNone/>
                      </a:pPr>
                      <a:r>
                        <a:rPr lang="en"/>
                        <a:t>196	</a:t>
                      </a:r>
                      <a:endParaRPr/>
                    </a:p>
                  </a:txBody>
                  <a:tcPr marT="91425" marB="91425" marR="91425" marL="91425"/>
                </a:tc>
              </a:tr>
              <a:tr h="411250">
                <a:tc>
                  <a:txBody>
                    <a:bodyPr/>
                    <a:lstStyle/>
                    <a:p>
                      <a:pPr indent="0" lvl="0" marL="0" rtl="0" algn="l">
                        <a:spcBef>
                          <a:spcPts val="0"/>
                        </a:spcBef>
                        <a:spcAft>
                          <a:spcPts val="0"/>
                        </a:spcAft>
                        <a:buNone/>
                      </a:pPr>
                      <a:r>
                        <a:rPr lang="en"/>
                        <a:t>HI-II-14(CM base)</a:t>
                      </a:r>
                      <a:endParaRPr/>
                    </a:p>
                  </a:txBody>
                  <a:tcPr marT="91425" marB="91425" marR="91425" marL="91425"/>
                </a:tc>
                <a:tc>
                  <a:txBody>
                    <a:bodyPr/>
                    <a:lstStyle/>
                    <a:p>
                      <a:pPr indent="0" lvl="0" marL="0" rtl="0" algn="l">
                        <a:spcBef>
                          <a:spcPts val="0"/>
                        </a:spcBef>
                        <a:spcAft>
                          <a:spcPts val="0"/>
                        </a:spcAft>
                        <a:buNone/>
                      </a:pPr>
                      <a:r>
                        <a:rPr lang="en"/>
                        <a:t>13993	</a:t>
                      </a:r>
                      <a:endParaRPr/>
                    </a:p>
                  </a:txBody>
                  <a:tcPr marT="91425" marB="91425" marR="91425" marL="91425"/>
                </a:tc>
                <a:tc>
                  <a:txBody>
                    <a:bodyPr/>
                    <a:lstStyle/>
                    <a:p>
                      <a:pPr indent="0" lvl="0" marL="0" rtl="0" algn="l">
                        <a:spcBef>
                          <a:spcPts val="0"/>
                        </a:spcBef>
                        <a:spcAft>
                          <a:spcPts val="0"/>
                        </a:spcAft>
                        <a:buNone/>
                      </a:pPr>
                      <a:r>
                        <a:rPr lang="en"/>
                        <a:t>Yang-16</a:t>
                      </a:r>
                      <a:endParaRPr/>
                    </a:p>
                  </a:txBody>
                  <a:tcPr marT="91425" marB="91425" marR="91425" marL="91425"/>
                </a:tc>
                <a:tc>
                  <a:txBody>
                    <a:bodyPr/>
                    <a:lstStyle/>
                    <a:p>
                      <a:pPr indent="0" lvl="0" marL="0" rtl="0" algn="l">
                        <a:spcBef>
                          <a:spcPts val="0"/>
                        </a:spcBef>
                        <a:spcAft>
                          <a:spcPts val="0"/>
                        </a:spcAft>
                        <a:buNone/>
                      </a:pPr>
                      <a:r>
                        <a:rPr lang="en"/>
                        <a:t>729</a:t>
                      </a:r>
                      <a:endParaRPr/>
                    </a:p>
                  </a:txBody>
                  <a:tcPr marT="91425" marB="91425" marR="91425" marL="91425"/>
                </a:tc>
              </a:tr>
              <a:tr h="411250">
                <a:tc>
                  <a:txBody>
                    <a:bodyPr/>
                    <a:lstStyle/>
                    <a:p>
                      <a:pPr indent="0" lvl="0" marL="0" rtl="0" algn="l">
                        <a:spcBef>
                          <a:spcPts val="0"/>
                        </a:spcBef>
                        <a:spcAft>
                          <a:spcPts val="0"/>
                        </a:spcAft>
                        <a:buNone/>
                      </a:pPr>
                      <a:r>
                        <a:rPr lang="en"/>
                        <a:t>HuRI	</a:t>
                      </a:r>
                      <a:endParaRPr/>
                    </a:p>
                  </a:txBody>
                  <a:tcPr marT="91425" marB="91425" marR="91425" marL="91425"/>
                </a:tc>
                <a:tc>
                  <a:txBody>
                    <a:bodyPr/>
                    <a:lstStyle/>
                    <a:p>
                      <a:pPr indent="0" lvl="0" marL="0" rtl="0" algn="l">
                        <a:spcBef>
                          <a:spcPts val="0"/>
                        </a:spcBef>
                        <a:spcAft>
                          <a:spcPts val="0"/>
                        </a:spcAft>
                        <a:buNone/>
                      </a:pPr>
                      <a:r>
                        <a:rPr lang="en"/>
                        <a:t>52569	</a:t>
                      </a:r>
                      <a:endParaRPr/>
                    </a:p>
                  </a:txBody>
                  <a:tcPr marT="91425" marB="91425" marR="91425" marL="91425"/>
                </a:tc>
                <a:tc>
                  <a:txBody>
                    <a:bodyPr/>
                    <a:lstStyle/>
                    <a:p>
                      <a:pPr indent="0" lvl="0" marL="0" rtl="0" algn="l">
                        <a:spcBef>
                          <a:spcPts val="0"/>
                        </a:spcBef>
                        <a:spcAft>
                          <a:spcPts val="0"/>
                        </a:spcAft>
                        <a:buNone/>
                      </a:pPr>
                      <a:r>
                        <a:rPr lang="en"/>
                        <a:t>Test space screens-19</a:t>
                      </a:r>
                      <a:endParaRPr/>
                    </a:p>
                  </a:txBody>
                  <a:tcPr marT="91425" marB="91425" marR="91425" marL="91425"/>
                </a:tc>
                <a:tc>
                  <a:txBody>
                    <a:bodyPr/>
                    <a:lstStyle/>
                    <a:p>
                      <a:pPr indent="0" lvl="0" marL="0" rtl="0" algn="l">
                        <a:spcBef>
                          <a:spcPts val="0"/>
                        </a:spcBef>
                        <a:spcAft>
                          <a:spcPts val="0"/>
                        </a:spcAft>
                        <a:buNone/>
                      </a:pPr>
                      <a:r>
                        <a:rPr lang="en"/>
                        <a:t>1159	</a:t>
                      </a:r>
                      <a:endParaRPr/>
                    </a:p>
                  </a:txBody>
                  <a:tcPr marT="91425" marB="91425" marR="91425" marL="91425"/>
                </a:tc>
              </a:tr>
              <a:tr h="411250">
                <a:tc>
                  <a:txBody>
                    <a:bodyPr/>
                    <a:lstStyle/>
                    <a:p>
                      <a:pPr indent="0" lvl="0" marL="0" rtl="0" algn="l">
                        <a:spcBef>
                          <a:spcPts val="0"/>
                        </a:spcBef>
                        <a:spcAft>
                          <a:spcPts val="0"/>
                        </a:spcAft>
                        <a:buNone/>
                      </a:pPr>
                      <a:r>
                        <a:rPr lang="en"/>
                        <a:t>HI-union</a:t>
                      </a:r>
                      <a:endParaRPr/>
                    </a:p>
                  </a:txBody>
                  <a:tcPr marT="91425" marB="91425" marR="91425" marL="91425"/>
                </a:tc>
                <a:tc>
                  <a:txBody>
                    <a:bodyPr/>
                    <a:lstStyle/>
                    <a:p>
                      <a:pPr indent="0" lvl="0" marL="0" rtl="0" algn="l">
                        <a:spcBef>
                          <a:spcPts val="0"/>
                        </a:spcBef>
                        <a:spcAft>
                          <a:spcPts val="0"/>
                        </a:spcAft>
                        <a:buNone/>
                      </a:pPr>
                      <a:r>
                        <a:rPr lang="en"/>
                        <a:t>64006	</a:t>
                      </a:r>
                      <a:endParaRPr/>
                    </a:p>
                  </a:txBody>
                  <a:tcPr marT="91425" marB="91425" marR="91425" marL="91425"/>
                </a:tc>
                <a:tc>
                  <a:txBody>
                    <a:bodyPr/>
                    <a:lstStyle/>
                    <a:p>
                      <a:pPr indent="0" lvl="0" marL="0" rtl="0" algn="l">
                        <a:spcBef>
                          <a:spcPts val="0"/>
                        </a:spcBef>
                        <a:spcAft>
                          <a:spcPts val="0"/>
                        </a:spcAft>
                        <a:buNone/>
                      </a:pPr>
                      <a:r>
                        <a:rPr lang="en"/>
                        <a:t>Yu-11</a:t>
                      </a:r>
                      <a:endParaRPr/>
                    </a:p>
                  </a:txBody>
                  <a:tcPr marT="91425" marB="91425" marR="91425" marL="91425"/>
                </a:tc>
                <a:tc>
                  <a:txBody>
                    <a:bodyPr/>
                    <a:lstStyle/>
                    <a:p>
                      <a:pPr indent="0" lvl="0" marL="0" rtl="0" algn="l">
                        <a:spcBef>
                          <a:spcPts val="0"/>
                        </a:spcBef>
                        <a:spcAft>
                          <a:spcPts val="0"/>
                        </a:spcAft>
                        <a:buNone/>
                      </a:pPr>
                      <a:r>
                        <a:rPr lang="en"/>
                        <a:t>1190	</a:t>
                      </a:r>
                      <a:endParaRPr/>
                    </a:p>
                  </a:txBody>
                  <a:tcPr marT="91425" marB="91425" marR="91425" marL="91425"/>
                </a:tc>
              </a:tr>
              <a:tr h="411250">
                <a:tc>
                  <a:txBody>
                    <a:bodyPr/>
                    <a:lstStyle/>
                    <a:p>
                      <a:pPr indent="0" lvl="0" marL="0" rtl="0" algn="l">
                        <a:spcBef>
                          <a:spcPts val="0"/>
                        </a:spcBef>
                        <a:spcAft>
                          <a:spcPts val="0"/>
                        </a:spcAft>
                        <a:buClr>
                          <a:schemeClr val="dk1"/>
                        </a:buClr>
                        <a:buSzPts val="1100"/>
                        <a:buFont typeface="Arial"/>
                        <a:buNone/>
                      </a:pPr>
                      <a:r>
                        <a:rPr lang="en">
                          <a:solidFill>
                            <a:schemeClr val="dk1"/>
                          </a:solidFill>
                        </a:rPr>
                        <a:t>HI-union-exclude-14</a:t>
                      </a:r>
                      <a:endParaRPr/>
                    </a:p>
                  </a:txBody>
                  <a:tcPr marT="91425" marB="91425" marR="91425" marL="91425"/>
                </a:tc>
                <a:tc>
                  <a:txBody>
                    <a:bodyPr/>
                    <a:lstStyle/>
                    <a:p>
                      <a:pPr indent="0" lvl="0" marL="0" rtl="0" algn="l">
                        <a:spcBef>
                          <a:spcPts val="0"/>
                        </a:spcBef>
                        <a:spcAft>
                          <a:spcPts val="0"/>
                        </a:spcAft>
                        <a:buNone/>
                      </a:pPr>
                      <a:r>
                        <a:rPr lang="en"/>
                        <a:t>10056</a:t>
                      </a:r>
                      <a:endParaRPr/>
                    </a:p>
                  </a:txBody>
                  <a:tcPr marT="91425" marB="91425" marR="91425" marL="91425"/>
                </a:tc>
                <a:tc>
                  <a:txBody>
                    <a:bodyPr/>
                    <a:lstStyle/>
                    <a:p>
                      <a:pPr indent="0" lvl="0" marL="0" rtl="0" algn="l">
                        <a:spcBef>
                          <a:spcPts val="0"/>
                        </a:spcBef>
                        <a:spcAft>
                          <a:spcPts val="0"/>
                        </a:spcAft>
                        <a:buNone/>
                      </a:pPr>
                      <a:r>
                        <a:rPr lang="en"/>
                        <a:t>Lit-BM</a:t>
                      </a:r>
                      <a:endParaRPr/>
                    </a:p>
                  </a:txBody>
                  <a:tcPr marT="91425" marB="91425" marR="91425" marL="91425"/>
                </a:tc>
                <a:tc>
                  <a:txBody>
                    <a:bodyPr/>
                    <a:lstStyle/>
                    <a:p>
                      <a:pPr indent="0" lvl="0" marL="0" rtl="0" algn="l">
                        <a:spcBef>
                          <a:spcPts val="0"/>
                        </a:spcBef>
                        <a:spcAft>
                          <a:spcPts val="0"/>
                        </a:spcAft>
                        <a:buNone/>
                      </a:pPr>
                      <a:r>
                        <a:rPr lang="en"/>
                        <a:t>13441	</a:t>
                      </a:r>
                      <a:endParaRPr/>
                    </a:p>
                  </a:txBody>
                  <a:tcPr marT="91425" marB="91425" marR="91425" marL="91425"/>
                </a:tc>
              </a:tr>
            </a:tbl>
          </a:graphicData>
        </a:graphic>
      </p:graphicFrame>
      <p:sp>
        <p:nvSpPr>
          <p:cNvPr id="151" name="Google Shape;151;p21"/>
          <p:cNvSpPr txBox="1"/>
          <p:nvPr/>
        </p:nvSpPr>
        <p:spPr>
          <a:xfrm>
            <a:off x="3115750" y="4618100"/>
            <a:ext cx="3738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2"/>
                </a:solidFill>
              </a:rPr>
              <a:t>(http://www.interactome-atlas.org/)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52C95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